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33"/>
  </p:notesMasterIdLst>
  <p:handoutMasterIdLst>
    <p:handoutMasterId r:id="rId34"/>
  </p:handoutMasterIdLst>
  <p:sldIdLst>
    <p:sldId id="257" r:id="rId2"/>
    <p:sldId id="293" r:id="rId3"/>
    <p:sldId id="258" r:id="rId4"/>
    <p:sldId id="259" r:id="rId5"/>
    <p:sldId id="260" r:id="rId6"/>
    <p:sldId id="262" r:id="rId7"/>
    <p:sldId id="264" r:id="rId8"/>
    <p:sldId id="266" r:id="rId9"/>
    <p:sldId id="267" r:id="rId10"/>
    <p:sldId id="268" r:id="rId11"/>
    <p:sldId id="269" r:id="rId12"/>
    <p:sldId id="270" r:id="rId13"/>
    <p:sldId id="271" r:id="rId14"/>
    <p:sldId id="272" r:id="rId15"/>
    <p:sldId id="273" r:id="rId16"/>
    <p:sldId id="274" r:id="rId17"/>
    <p:sldId id="275" r:id="rId18"/>
    <p:sldId id="276" r:id="rId19"/>
    <p:sldId id="280" r:id="rId20"/>
    <p:sldId id="277" r:id="rId21"/>
    <p:sldId id="279" r:id="rId22"/>
    <p:sldId id="278" r:id="rId23"/>
    <p:sldId id="281" r:id="rId24"/>
    <p:sldId id="282" r:id="rId25"/>
    <p:sldId id="283" r:id="rId26"/>
    <p:sldId id="284" r:id="rId27"/>
    <p:sldId id="285" r:id="rId28"/>
    <p:sldId id="289" r:id="rId29"/>
    <p:sldId id="290" r:id="rId30"/>
    <p:sldId id="291" r:id="rId31"/>
    <p:sldId id="292" r:id="rId3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s Beobachtertraining" id="{C6876328-7BB6-AB41-AC1C-4AC44DFE3254}">
          <p14:sldIdLst>
            <p14:sldId id="257"/>
            <p14:sldId id="293"/>
          </p14:sldIdLst>
        </p14:section>
        <p14:section name="Einstiegssituation" id="{50996443-19FD-0A44-8FA5-748EA1CF003A}">
          <p14:sldIdLst>
            <p14:sldId id="258"/>
            <p14:sldId id="259"/>
            <p14:sldId id="260"/>
          </p14:sldIdLst>
        </p14:section>
        <p14:section name="Einführung" id="{F026A1F6-6222-5740-90A7-C62C9AF89D07}">
          <p14:sldIdLst>
            <p14:sldId id="262"/>
            <p14:sldId id="264"/>
            <p14:sldId id="266"/>
          </p14:sldIdLst>
        </p14:section>
        <p14:section name="Verhaltensnahe Operationalisierung" id="{918D058B-4E6B-4641-A0F2-56071385CD26}">
          <p14:sldIdLst>
            <p14:sldId id="267"/>
            <p14:sldId id="268"/>
            <p14:sldId id="269"/>
            <p14:sldId id="270"/>
            <p14:sldId id="271"/>
          </p14:sldIdLst>
        </p14:section>
        <p14:section name="Fehlerquellen" id="{CB69E4A6-EEBC-4E48-8037-1AF0EB052168}">
          <p14:sldIdLst>
            <p14:sldId id="272"/>
            <p14:sldId id="273"/>
            <p14:sldId id="274"/>
            <p14:sldId id="275"/>
            <p14:sldId id="276"/>
          </p14:sldIdLst>
        </p14:section>
        <p14:section name="Gleichbehandlung im AC" id="{AD5CE9E0-8EA5-1B4D-9A3E-E0E3FA492B88}">
          <p14:sldIdLst>
            <p14:sldId id="280"/>
          </p14:sldIdLst>
        </p14:section>
        <p14:section name="Recap AGG" id="{6E456D40-B20D-AE48-84D7-FB426E062CDF}">
          <p14:sldIdLst>
            <p14:sldId id="277"/>
            <p14:sldId id="279"/>
            <p14:sldId id="278"/>
          </p14:sldIdLst>
        </p14:section>
        <p14:section name="Empirische Erkenntnisse" id="{63F67FF5-A62B-CB49-A666-E2E4B36B9BF7}">
          <p14:sldIdLst>
            <p14:sldId id="281"/>
            <p14:sldId id="282"/>
          </p14:sldIdLst>
        </p14:section>
        <p14:section name="Implicit Biases" id="{667ED080-1197-EF47-AF92-8D67C6299057}">
          <p14:sldIdLst>
            <p14:sldId id="283"/>
            <p14:sldId id="284"/>
          </p14:sldIdLst>
        </p14:section>
        <p14:section name="Rahmenbedigungen" id="{F886F5BD-99D8-C046-B8F2-EA7AEA85DDCD}">
          <p14:sldIdLst>
            <p14:sldId id="285"/>
          </p14:sldIdLst>
        </p14:section>
        <p14:section name="Praxisbeispiele" id="{677689FE-DE40-D44B-B821-5B888B588DD6}">
          <p14:sldIdLst>
            <p14:sldId id="289"/>
            <p14:sldId id="290"/>
            <p14:sldId id="291"/>
          </p14:sldIdLst>
        </p14:section>
        <p14:section name="Literaturverzeichnis" id="{DFFC1201-25C4-1547-97F1-AB5222126F36}">
          <p14:sldIdLst>
            <p14:sldId id="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002A"/>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4" autoAdjust="0"/>
    <p:restoredTop sz="86351"/>
  </p:normalViewPr>
  <p:slideViewPr>
    <p:cSldViewPr snapToGrid="0">
      <p:cViewPr varScale="1">
        <p:scale>
          <a:sx n="95" d="100"/>
          <a:sy n="95" d="100"/>
        </p:scale>
        <p:origin x="216" y="472"/>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6537E6-B38E-4B5A-9507-D719B3DC7500}" type="doc">
      <dgm:prSet loTypeId="urn:microsoft.com/office/officeart/2005/8/layout/pyramid2" loCatId="pyramid" qsTypeId="urn:microsoft.com/office/officeart/2005/8/quickstyle/3d1" qsCatId="3D" csTypeId="urn:microsoft.com/office/officeart/2005/8/colors/colorful3" csCatId="colorful" phldr="1"/>
      <dgm:spPr/>
      <dgm:t>
        <a:bodyPr/>
        <a:lstStyle/>
        <a:p>
          <a:endParaRPr lang="de-DE"/>
        </a:p>
      </dgm:t>
    </dgm:pt>
    <dgm:pt modelId="{FE4FE462-2BB7-43DD-8AFF-BB682CED8F5E}">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Beobachter/innen, Verhaltensbeurteilung</a:t>
          </a:r>
        </a:p>
      </dgm:t>
    </dgm:pt>
    <dgm:pt modelId="{6EFB3DC2-D195-4399-9BEE-70D458214D83}" type="parTrans" cxnId="{07E84D2D-DA65-437C-BB75-6DE9F6524954}">
      <dgm:prSet/>
      <dgm:spPr/>
      <dgm:t>
        <a:bodyPr/>
        <a:lstStyle/>
        <a:p>
          <a:endParaRPr lang="de-DE"/>
        </a:p>
      </dgm:t>
    </dgm:pt>
    <dgm:pt modelId="{6EE79E16-B848-4A3B-B9DE-D3F327D1E93D}" type="sibTrans" cxnId="{07E84D2D-DA65-437C-BB75-6DE9F6524954}">
      <dgm:prSet/>
      <dgm:spPr/>
      <dgm:t>
        <a:bodyPr/>
        <a:lstStyle/>
        <a:p>
          <a:endParaRPr lang="de-DE"/>
        </a:p>
      </dgm:t>
    </dgm:pt>
    <dgm:pt modelId="{8EDE68AA-7869-4482-89A5-B042B2A9DAA5}">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Beobachter/innen, mündliche Befragung</a:t>
          </a:r>
        </a:p>
      </dgm:t>
    </dgm:pt>
    <dgm:pt modelId="{AE4C2A54-2329-4208-95BE-E75D9B207761}" type="parTrans" cxnId="{F7AC01A7-841E-481D-8EA8-5C563537FFF6}">
      <dgm:prSet/>
      <dgm:spPr/>
      <dgm:t>
        <a:bodyPr/>
        <a:lstStyle/>
        <a:p>
          <a:endParaRPr lang="de-DE"/>
        </a:p>
      </dgm:t>
    </dgm:pt>
    <dgm:pt modelId="{F081E586-34F1-4173-A310-8DCAECA483BB}" type="sibTrans" cxnId="{F7AC01A7-841E-481D-8EA8-5C563537FFF6}">
      <dgm:prSet/>
      <dgm:spPr/>
      <dgm:t>
        <a:bodyPr/>
        <a:lstStyle/>
        <a:p>
          <a:endParaRPr lang="de-DE"/>
        </a:p>
      </dgm:t>
    </dgm:pt>
    <dgm:pt modelId="{D5E13F02-A047-4A12-AE51-C2FC8D0DF6D0}">
      <dgm:prSet phldrT="[Text]" custT="1"/>
      <dgm:spPr>
        <a:ln>
          <a:solidFill>
            <a:srgbClr val="C1002A"/>
          </a:solidFill>
        </a:ln>
        <a:effectLst>
          <a:glow rad="139700">
            <a:schemeClr val="accent2">
              <a:satMod val="175000"/>
              <a:alpha val="40000"/>
            </a:schemeClr>
          </a:glow>
        </a:effectLst>
      </dgm:spPr>
      <dgm:t>
        <a:bodyPr/>
        <a:lstStyle/>
        <a:p>
          <a:r>
            <a:rPr lang="de-DE" sz="2000" dirty="0">
              <a:solidFill>
                <a:srgbClr val="FF0000"/>
              </a:solidFill>
              <a:latin typeface="Noto Sans "/>
            </a:rPr>
            <a:t>Eignungsdiagnostiker/innen</a:t>
          </a:r>
        </a:p>
      </dgm:t>
    </dgm:pt>
    <dgm:pt modelId="{F5E9C2FC-1303-4BA9-8D4C-FF9CBCAEB741}" type="parTrans" cxnId="{9326A23F-27E7-425D-B1CA-8B73D88BE806}">
      <dgm:prSet/>
      <dgm:spPr/>
      <dgm:t>
        <a:bodyPr/>
        <a:lstStyle/>
        <a:p>
          <a:endParaRPr lang="de-DE"/>
        </a:p>
      </dgm:t>
    </dgm:pt>
    <dgm:pt modelId="{1E396479-4196-4A16-B0F8-518C3E849997}" type="sibTrans" cxnId="{9326A23F-27E7-425D-B1CA-8B73D88BE806}">
      <dgm:prSet/>
      <dgm:spPr/>
      <dgm:t>
        <a:bodyPr/>
        <a:lstStyle/>
        <a:p>
          <a:endParaRPr lang="de-DE"/>
        </a:p>
      </dgm:t>
    </dgm:pt>
    <dgm:pt modelId="{9B4E2714-FF42-45DC-86DA-FBAD143F6B9E}">
      <dgm:prSet custT="1"/>
      <dgm:spPr>
        <a:solidFill>
          <a:schemeClr val="bg1">
            <a:alpha val="90000"/>
          </a:schemeClr>
        </a:solidFill>
        <a:ln>
          <a:solidFill>
            <a:srgbClr val="C1002A"/>
          </a:solidFill>
        </a:ln>
      </dgm:spPr>
      <dgm:t>
        <a:bodyPr/>
        <a:lstStyle/>
        <a:p>
          <a:r>
            <a:rPr lang="de-DE" sz="1200" dirty="0">
              <a:solidFill>
                <a:srgbClr val="636363"/>
              </a:solidFill>
              <a:latin typeface="Noto Sans "/>
            </a:rPr>
            <a:t>Beteiligt an Verhaltensbeobachtungen und – </a:t>
          </a:r>
          <a:r>
            <a:rPr lang="de-DE" sz="1200" dirty="0" err="1">
              <a:solidFill>
                <a:srgbClr val="636363"/>
              </a:solidFill>
              <a:latin typeface="Noto Sans "/>
            </a:rPr>
            <a:t>beurteilungen</a:t>
          </a:r>
          <a:r>
            <a:rPr lang="de-DE" sz="1200" dirty="0">
              <a:solidFill>
                <a:srgbClr val="636363"/>
              </a:solidFill>
              <a:latin typeface="Noto Sans "/>
            </a:rPr>
            <a:t>, sowie an direkten mündlichen Befragungen.</a:t>
          </a:r>
        </a:p>
      </dgm:t>
    </dgm:pt>
    <dgm:pt modelId="{90201963-0F5B-4B42-BA1F-54D4135E1133}" type="parTrans" cxnId="{EB44F6D9-90E9-4546-8EA0-077DA37D9937}">
      <dgm:prSet/>
      <dgm:spPr/>
      <dgm:t>
        <a:bodyPr/>
        <a:lstStyle/>
        <a:p>
          <a:endParaRPr lang="de-DE"/>
        </a:p>
      </dgm:t>
    </dgm:pt>
    <dgm:pt modelId="{0A6E64BF-1FA4-4A2D-B94E-91DF5EA7096D}" type="sibTrans" cxnId="{EB44F6D9-90E9-4546-8EA0-077DA37D9937}">
      <dgm:prSet/>
      <dgm:spPr/>
      <dgm:t>
        <a:bodyPr/>
        <a:lstStyle/>
        <a:p>
          <a:endParaRPr lang="de-DE"/>
        </a:p>
      </dgm:t>
    </dgm:pt>
    <dgm:pt modelId="{3DEABF5B-F803-45E1-A42D-8DA5EF1F34A4}">
      <dgm:prSet custT="1"/>
      <dgm:spPr>
        <a:ln>
          <a:solidFill>
            <a:srgbClr val="C1002A"/>
          </a:solidFill>
        </a:ln>
      </dgm:spPr>
      <dgm:t>
        <a:bodyPr/>
        <a:lstStyle/>
        <a:p>
          <a:r>
            <a:rPr lang="de-DE" sz="1200" dirty="0">
              <a:solidFill>
                <a:srgbClr val="636363"/>
              </a:solidFill>
              <a:latin typeface="Noto Sans "/>
            </a:rPr>
            <a:t>Beteiligt an Verhaltensbeobachtungen und –</a:t>
          </a:r>
          <a:r>
            <a:rPr lang="de-DE" sz="1200" dirty="0" err="1">
              <a:solidFill>
                <a:srgbClr val="636363"/>
              </a:solidFill>
              <a:latin typeface="Noto Sans "/>
            </a:rPr>
            <a:t>beurteilungen</a:t>
          </a:r>
          <a:r>
            <a:rPr lang="de-DE" sz="1200" dirty="0">
              <a:solidFill>
                <a:srgbClr val="636363"/>
              </a:solidFill>
            </a:rPr>
            <a:t>.</a:t>
          </a:r>
        </a:p>
      </dgm:t>
    </dgm:pt>
    <dgm:pt modelId="{BAFC1429-53F0-4D65-B7A5-456C63EE9FE2}" type="parTrans" cxnId="{91B2C85B-3BC2-4DE8-B6EC-5F203197FD9B}">
      <dgm:prSet/>
      <dgm:spPr/>
      <dgm:t>
        <a:bodyPr/>
        <a:lstStyle/>
        <a:p>
          <a:endParaRPr lang="de-DE"/>
        </a:p>
      </dgm:t>
    </dgm:pt>
    <dgm:pt modelId="{BEC38579-4872-4CC8-954A-80C4DFAE3D34}" type="sibTrans" cxnId="{91B2C85B-3BC2-4DE8-B6EC-5F203197FD9B}">
      <dgm:prSet/>
      <dgm:spPr/>
      <dgm:t>
        <a:bodyPr/>
        <a:lstStyle/>
        <a:p>
          <a:endParaRPr lang="de-DE"/>
        </a:p>
      </dgm:t>
    </dgm:pt>
    <dgm:pt modelId="{E450D2EB-9A8C-4259-BA4B-B4B637820865}">
      <dgm:prSet custT="1"/>
      <dgm:spPr>
        <a:ln>
          <a:solidFill>
            <a:srgbClr val="C1002A"/>
          </a:solidFill>
        </a:ln>
      </dgm:spPr>
      <dgm:t>
        <a:bodyPr/>
        <a:lstStyle/>
        <a:p>
          <a:r>
            <a:rPr lang="de-DE" sz="1200" dirty="0">
              <a:solidFill>
                <a:srgbClr val="636363"/>
              </a:solidFill>
              <a:latin typeface="Noto Sans "/>
            </a:rPr>
            <a:t>Beteiligt am gesamten eignungsdiagnostischen Prozess</a:t>
          </a:r>
          <a:r>
            <a:rPr lang="de-DE" sz="1200" dirty="0">
              <a:solidFill>
                <a:srgbClr val="636363"/>
              </a:solidFill>
            </a:rPr>
            <a:t>.</a:t>
          </a:r>
        </a:p>
      </dgm:t>
    </dgm:pt>
    <dgm:pt modelId="{0EEEA6CA-4E1B-4DE8-B3BC-CAE85DB8E97A}" type="parTrans" cxnId="{AE9B2A12-AB7C-49AE-9D6D-D87620A8C5F5}">
      <dgm:prSet/>
      <dgm:spPr/>
      <dgm:t>
        <a:bodyPr/>
        <a:lstStyle/>
        <a:p>
          <a:endParaRPr lang="de-DE"/>
        </a:p>
      </dgm:t>
    </dgm:pt>
    <dgm:pt modelId="{6437115D-B08C-4C40-A3E2-3D964314CEAA}" type="sibTrans" cxnId="{AE9B2A12-AB7C-49AE-9D6D-D87620A8C5F5}">
      <dgm:prSet/>
      <dgm:spPr/>
      <dgm:t>
        <a:bodyPr/>
        <a:lstStyle/>
        <a:p>
          <a:endParaRPr lang="de-DE"/>
        </a:p>
      </dgm:t>
    </dgm:pt>
    <dgm:pt modelId="{418E0849-65E6-4145-A53B-2A5C50AA8889}" type="pres">
      <dgm:prSet presAssocID="{5D6537E6-B38E-4B5A-9507-D719B3DC7500}" presName="compositeShape" presStyleCnt="0">
        <dgm:presLayoutVars>
          <dgm:dir/>
          <dgm:resizeHandles/>
        </dgm:presLayoutVars>
      </dgm:prSet>
      <dgm:spPr/>
    </dgm:pt>
    <dgm:pt modelId="{287B2E6A-A4D9-4361-A523-2224B1F67DCD}" type="pres">
      <dgm:prSet presAssocID="{5D6537E6-B38E-4B5A-9507-D719B3DC7500}" presName="pyramid" presStyleLbl="node1" presStyleIdx="0" presStyleCnt="1" custScaleX="100134" custScaleY="76741"/>
      <dgm:spPr/>
    </dgm:pt>
    <dgm:pt modelId="{CE62C58E-46BD-4A43-8722-EE49B7DCCADF}" type="pres">
      <dgm:prSet presAssocID="{5D6537E6-B38E-4B5A-9507-D719B3DC7500}" presName="theList" presStyleCnt="0"/>
      <dgm:spPr/>
    </dgm:pt>
    <dgm:pt modelId="{DD1CF6D8-084C-4FC7-BA02-51EE60BC3885}" type="pres">
      <dgm:prSet presAssocID="{9B4E2714-FF42-45DC-86DA-FBAD143F6B9E}" presName="aNode" presStyleLbl="fgAcc1" presStyleIdx="0" presStyleCnt="6" custScaleX="98940" custScaleY="64759" custLinFactY="222262" custLinFactNeighborX="31926" custLinFactNeighborY="300000">
        <dgm:presLayoutVars>
          <dgm:bulletEnabled val="1"/>
        </dgm:presLayoutVars>
      </dgm:prSet>
      <dgm:spPr/>
    </dgm:pt>
    <dgm:pt modelId="{8FC95F5B-6E76-4C4B-B5A3-31624C57771E}" type="pres">
      <dgm:prSet presAssocID="{9B4E2714-FF42-45DC-86DA-FBAD143F6B9E}" presName="aSpace" presStyleCnt="0"/>
      <dgm:spPr/>
    </dgm:pt>
    <dgm:pt modelId="{B226BA98-2619-4E04-B139-F3D36ECB0153}" type="pres">
      <dgm:prSet presAssocID="{FE4FE462-2BB7-43DD-8AFF-BB682CED8F5E}" presName="aNode" presStyleLbl="fgAcc1" presStyleIdx="1" presStyleCnt="6" custLinFactX="-12935" custLinFactY="-467" custLinFactNeighborX="-100000" custLinFactNeighborY="-100000">
        <dgm:presLayoutVars>
          <dgm:bulletEnabled val="1"/>
        </dgm:presLayoutVars>
      </dgm:prSet>
      <dgm:spPr/>
    </dgm:pt>
    <dgm:pt modelId="{10ABFA67-B4D6-4C38-9FB9-A8AF37C636D1}" type="pres">
      <dgm:prSet presAssocID="{FE4FE462-2BB7-43DD-8AFF-BB682CED8F5E}" presName="aSpace" presStyleCnt="0"/>
      <dgm:spPr/>
    </dgm:pt>
    <dgm:pt modelId="{11AE0E43-7136-4477-801D-836CD4380716}" type="pres">
      <dgm:prSet presAssocID="{8EDE68AA-7869-4482-89A5-B042B2A9DAA5}" presName="aNode" presStyleLbl="fgAcc1" presStyleIdx="2" presStyleCnt="6" custLinFactX="-12964" custLinFactY="29833" custLinFactNeighborX="-100000" custLinFactNeighborY="100000">
        <dgm:presLayoutVars>
          <dgm:bulletEnabled val="1"/>
        </dgm:presLayoutVars>
      </dgm:prSet>
      <dgm:spPr/>
    </dgm:pt>
    <dgm:pt modelId="{DC5064B9-9F86-4CCB-A43A-20BD5B041CDA}" type="pres">
      <dgm:prSet presAssocID="{8EDE68AA-7869-4482-89A5-B042B2A9DAA5}" presName="aSpace" presStyleCnt="0"/>
      <dgm:spPr/>
    </dgm:pt>
    <dgm:pt modelId="{7A9D7CFC-2792-4E90-950C-E4D058A4B0AD}" type="pres">
      <dgm:prSet presAssocID="{D5E13F02-A047-4A12-AE51-C2FC8D0DF6D0}" presName="aNode" presStyleLbl="fgAcc1" presStyleIdx="3" presStyleCnt="6" custLinFactX="-12580" custLinFactY="85133" custLinFactNeighborX="-100000" custLinFactNeighborY="100000">
        <dgm:presLayoutVars>
          <dgm:bulletEnabled val="1"/>
        </dgm:presLayoutVars>
      </dgm:prSet>
      <dgm:spPr/>
    </dgm:pt>
    <dgm:pt modelId="{FA990C18-DEC9-429B-9AC4-6B63A8AB094E}" type="pres">
      <dgm:prSet presAssocID="{D5E13F02-A047-4A12-AE51-C2FC8D0DF6D0}" presName="aSpace" presStyleCnt="0"/>
      <dgm:spPr/>
    </dgm:pt>
    <dgm:pt modelId="{F39C4DDF-A0B7-465D-B3EC-C2CA9B612375}" type="pres">
      <dgm:prSet presAssocID="{3DEABF5B-F803-45E1-A42D-8DA5EF1F34A4}" presName="aNode" presStyleLbl="fgAcc1" presStyleIdx="4" presStyleCnt="6" custScaleX="100053" custScaleY="62166" custLinFactY="-294260" custLinFactNeighborX="31369" custLinFactNeighborY="-300000">
        <dgm:presLayoutVars>
          <dgm:bulletEnabled val="1"/>
        </dgm:presLayoutVars>
      </dgm:prSet>
      <dgm:spPr/>
    </dgm:pt>
    <dgm:pt modelId="{27D8E11C-74FF-4CE7-A7AD-6A3DD5ACF7FC}" type="pres">
      <dgm:prSet presAssocID="{3DEABF5B-F803-45E1-A42D-8DA5EF1F34A4}" presName="aSpace" presStyleCnt="0"/>
      <dgm:spPr/>
    </dgm:pt>
    <dgm:pt modelId="{DC7F5FA2-ECB3-4DDB-876D-7FC5E389A089}" type="pres">
      <dgm:prSet presAssocID="{E450D2EB-9A8C-4259-BA4B-B4B637820865}" presName="aNode" presStyleLbl="fgAcc1" presStyleIdx="5" presStyleCnt="6" custScaleX="99343" custScaleY="64456" custLinFactY="-59837" custLinFactNeighborX="31724" custLinFactNeighborY="-100000">
        <dgm:presLayoutVars>
          <dgm:bulletEnabled val="1"/>
        </dgm:presLayoutVars>
      </dgm:prSet>
      <dgm:spPr/>
    </dgm:pt>
    <dgm:pt modelId="{DDF83094-A09B-45C2-B47E-8470FC502B5D}" type="pres">
      <dgm:prSet presAssocID="{E450D2EB-9A8C-4259-BA4B-B4B637820865}" presName="aSpace" presStyleCnt="0"/>
      <dgm:spPr/>
    </dgm:pt>
  </dgm:ptLst>
  <dgm:cxnLst>
    <dgm:cxn modelId="{A50D0007-1B0B-43B6-BDCF-9FC45B1C2870}" type="presOf" srcId="{D5E13F02-A047-4A12-AE51-C2FC8D0DF6D0}" destId="{7A9D7CFC-2792-4E90-950C-E4D058A4B0AD}" srcOrd="0" destOrd="0" presId="urn:microsoft.com/office/officeart/2005/8/layout/pyramid2"/>
    <dgm:cxn modelId="{AE9B2A12-AB7C-49AE-9D6D-D87620A8C5F5}" srcId="{5D6537E6-B38E-4B5A-9507-D719B3DC7500}" destId="{E450D2EB-9A8C-4259-BA4B-B4B637820865}" srcOrd="5" destOrd="0" parTransId="{0EEEA6CA-4E1B-4DE8-B3BC-CAE85DB8E97A}" sibTransId="{6437115D-B08C-4C40-A3E2-3D964314CEAA}"/>
    <dgm:cxn modelId="{07E84D2D-DA65-437C-BB75-6DE9F6524954}" srcId="{5D6537E6-B38E-4B5A-9507-D719B3DC7500}" destId="{FE4FE462-2BB7-43DD-8AFF-BB682CED8F5E}" srcOrd="1" destOrd="0" parTransId="{6EFB3DC2-D195-4399-9BEE-70D458214D83}" sibTransId="{6EE79E16-B848-4A3B-B9DE-D3F327D1E93D}"/>
    <dgm:cxn modelId="{C7DF7230-291B-4D82-B840-900E775F9DD2}" type="presOf" srcId="{3DEABF5B-F803-45E1-A42D-8DA5EF1F34A4}" destId="{F39C4DDF-A0B7-465D-B3EC-C2CA9B612375}" srcOrd="0" destOrd="0" presId="urn:microsoft.com/office/officeart/2005/8/layout/pyramid2"/>
    <dgm:cxn modelId="{9326A23F-27E7-425D-B1CA-8B73D88BE806}" srcId="{5D6537E6-B38E-4B5A-9507-D719B3DC7500}" destId="{D5E13F02-A047-4A12-AE51-C2FC8D0DF6D0}" srcOrd="3" destOrd="0" parTransId="{F5E9C2FC-1303-4BA9-8D4C-FF9CBCAEB741}" sibTransId="{1E396479-4196-4A16-B0F8-518C3E849997}"/>
    <dgm:cxn modelId="{91B2C85B-3BC2-4DE8-B6EC-5F203197FD9B}" srcId="{5D6537E6-B38E-4B5A-9507-D719B3DC7500}" destId="{3DEABF5B-F803-45E1-A42D-8DA5EF1F34A4}" srcOrd="4" destOrd="0" parTransId="{BAFC1429-53F0-4D65-B7A5-456C63EE9FE2}" sibTransId="{BEC38579-4872-4CC8-954A-80C4DFAE3D34}"/>
    <dgm:cxn modelId="{4FD9E673-056B-4C8D-8520-1229B9723DCF}" type="presOf" srcId="{E450D2EB-9A8C-4259-BA4B-B4B637820865}" destId="{DC7F5FA2-ECB3-4DDB-876D-7FC5E389A089}" srcOrd="0" destOrd="0" presId="urn:microsoft.com/office/officeart/2005/8/layout/pyramid2"/>
    <dgm:cxn modelId="{91C32EA5-B321-488F-B78E-D4C6D1EAF1C7}" type="presOf" srcId="{5D6537E6-B38E-4B5A-9507-D719B3DC7500}" destId="{418E0849-65E6-4145-A53B-2A5C50AA8889}" srcOrd="0" destOrd="0" presId="urn:microsoft.com/office/officeart/2005/8/layout/pyramid2"/>
    <dgm:cxn modelId="{F7AC01A7-841E-481D-8EA8-5C563537FFF6}" srcId="{5D6537E6-B38E-4B5A-9507-D719B3DC7500}" destId="{8EDE68AA-7869-4482-89A5-B042B2A9DAA5}" srcOrd="2" destOrd="0" parTransId="{AE4C2A54-2329-4208-95BE-E75D9B207761}" sibTransId="{F081E586-34F1-4173-A310-8DCAECA483BB}"/>
    <dgm:cxn modelId="{CCEA37AA-1000-4388-933B-8E42D1494FE5}" type="presOf" srcId="{9B4E2714-FF42-45DC-86DA-FBAD143F6B9E}" destId="{DD1CF6D8-084C-4FC7-BA02-51EE60BC3885}" srcOrd="0" destOrd="0" presId="urn:microsoft.com/office/officeart/2005/8/layout/pyramid2"/>
    <dgm:cxn modelId="{038B6ACC-98F7-4E61-956E-6D4A38017049}" type="presOf" srcId="{FE4FE462-2BB7-43DD-8AFF-BB682CED8F5E}" destId="{B226BA98-2619-4E04-B139-F3D36ECB0153}" srcOrd="0" destOrd="0" presId="urn:microsoft.com/office/officeart/2005/8/layout/pyramid2"/>
    <dgm:cxn modelId="{EB44F6D9-90E9-4546-8EA0-077DA37D9937}" srcId="{5D6537E6-B38E-4B5A-9507-D719B3DC7500}" destId="{9B4E2714-FF42-45DC-86DA-FBAD143F6B9E}" srcOrd="0" destOrd="0" parTransId="{90201963-0F5B-4B42-BA1F-54D4135E1133}" sibTransId="{0A6E64BF-1FA4-4A2D-B94E-91DF5EA7096D}"/>
    <dgm:cxn modelId="{3BB8EFDC-11CA-405A-AD52-681EAD69DFAE}" type="presOf" srcId="{8EDE68AA-7869-4482-89A5-B042B2A9DAA5}" destId="{11AE0E43-7136-4477-801D-836CD4380716}" srcOrd="0" destOrd="0" presId="urn:microsoft.com/office/officeart/2005/8/layout/pyramid2"/>
    <dgm:cxn modelId="{76EED27C-2F64-462C-A258-665567E49615}" type="presParOf" srcId="{418E0849-65E6-4145-A53B-2A5C50AA8889}" destId="{287B2E6A-A4D9-4361-A523-2224B1F67DCD}" srcOrd="0" destOrd="0" presId="urn:microsoft.com/office/officeart/2005/8/layout/pyramid2"/>
    <dgm:cxn modelId="{FB38598A-E655-4574-9C46-D40FEF33F9A5}" type="presParOf" srcId="{418E0849-65E6-4145-A53B-2A5C50AA8889}" destId="{CE62C58E-46BD-4A43-8722-EE49B7DCCADF}" srcOrd="1" destOrd="0" presId="urn:microsoft.com/office/officeart/2005/8/layout/pyramid2"/>
    <dgm:cxn modelId="{E45977EC-2646-4FBD-839F-552A95CF4620}" type="presParOf" srcId="{CE62C58E-46BD-4A43-8722-EE49B7DCCADF}" destId="{DD1CF6D8-084C-4FC7-BA02-51EE60BC3885}" srcOrd="0" destOrd="0" presId="urn:microsoft.com/office/officeart/2005/8/layout/pyramid2"/>
    <dgm:cxn modelId="{902F41E7-D62F-45C7-8300-2F938D65C782}" type="presParOf" srcId="{CE62C58E-46BD-4A43-8722-EE49B7DCCADF}" destId="{8FC95F5B-6E76-4C4B-B5A3-31624C57771E}" srcOrd="1" destOrd="0" presId="urn:microsoft.com/office/officeart/2005/8/layout/pyramid2"/>
    <dgm:cxn modelId="{82A722FB-1A21-4CE7-8C50-AFA47320D078}" type="presParOf" srcId="{CE62C58E-46BD-4A43-8722-EE49B7DCCADF}" destId="{B226BA98-2619-4E04-B139-F3D36ECB0153}" srcOrd="2" destOrd="0" presId="urn:microsoft.com/office/officeart/2005/8/layout/pyramid2"/>
    <dgm:cxn modelId="{1DACE54B-54DD-44E3-B972-BD2584281EA6}" type="presParOf" srcId="{CE62C58E-46BD-4A43-8722-EE49B7DCCADF}" destId="{10ABFA67-B4D6-4C38-9FB9-A8AF37C636D1}" srcOrd="3" destOrd="0" presId="urn:microsoft.com/office/officeart/2005/8/layout/pyramid2"/>
    <dgm:cxn modelId="{20052244-1820-4464-8106-99A2EA24BFE3}" type="presParOf" srcId="{CE62C58E-46BD-4A43-8722-EE49B7DCCADF}" destId="{11AE0E43-7136-4477-801D-836CD4380716}" srcOrd="4" destOrd="0" presId="urn:microsoft.com/office/officeart/2005/8/layout/pyramid2"/>
    <dgm:cxn modelId="{549BECD8-1BA2-42AD-AC4A-713F781BA0E8}" type="presParOf" srcId="{CE62C58E-46BD-4A43-8722-EE49B7DCCADF}" destId="{DC5064B9-9F86-4CCB-A43A-20BD5B041CDA}" srcOrd="5" destOrd="0" presId="urn:microsoft.com/office/officeart/2005/8/layout/pyramid2"/>
    <dgm:cxn modelId="{6FCE0D86-BEFC-493B-B15E-67637B852F39}" type="presParOf" srcId="{CE62C58E-46BD-4A43-8722-EE49B7DCCADF}" destId="{7A9D7CFC-2792-4E90-950C-E4D058A4B0AD}" srcOrd="6" destOrd="0" presId="urn:microsoft.com/office/officeart/2005/8/layout/pyramid2"/>
    <dgm:cxn modelId="{06E739BD-6061-4A43-A740-A9C1A15D454E}" type="presParOf" srcId="{CE62C58E-46BD-4A43-8722-EE49B7DCCADF}" destId="{FA990C18-DEC9-429B-9AC4-6B63A8AB094E}" srcOrd="7" destOrd="0" presId="urn:microsoft.com/office/officeart/2005/8/layout/pyramid2"/>
    <dgm:cxn modelId="{E4928275-95C6-4521-B52B-1D1388D4B331}" type="presParOf" srcId="{CE62C58E-46BD-4A43-8722-EE49B7DCCADF}" destId="{F39C4DDF-A0B7-465D-B3EC-C2CA9B612375}" srcOrd="8" destOrd="0" presId="urn:microsoft.com/office/officeart/2005/8/layout/pyramid2"/>
    <dgm:cxn modelId="{D189ED60-5AA9-48A6-9BF1-2B07D60080E5}" type="presParOf" srcId="{CE62C58E-46BD-4A43-8722-EE49B7DCCADF}" destId="{27D8E11C-74FF-4CE7-A7AD-6A3DD5ACF7FC}" srcOrd="9" destOrd="0" presId="urn:microsoft.com/office/officeart/2005/8/layout/pyramid2"/>
    <dgm:cxn modelId="{21EBF746-7D71-4DC0-A919-50FDFF548B79}" type="presParOf" srcId="{CE62C58E-46BD-4A43-8722-EE49B7DCCADF}" destId="{DC7F5FA2-ECB3-4DDB-876D-7FC5E389A089}" srcOrd="10" destOrd="0" presId="urn:microsoft.com/office/officeart/2005/8/layout/pyramid2"/>
    <dgm:cxn modelId="{6D31353B-ADA0-434C-ADB8-6FFBEFE2CF01}" type="presParOf" srcId="{CE62C58E-46BD-4A43-8722-EE49B7DCCADF}" destId="{DDF83094-A09B-45C2-B47E-8470FC502B5D}"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422053-DD33-4DD2-9529-93BA324B35EE}" type="doc">
      <dgm:prSet loTypeId="urn:microsoft.com/office/officeart/2005/8/layout/vProcess5" loCatId="process" qsTypeId="urn:microsoft.com/office/officeart/2005/8/quickstyle/simple1" qsCatId="simple" csTypeId="urn:microsoft.com/office/officeart/2005/8/colors/accent2_5" csCatId="accent2" phldr="1"/>
      <dgm:spPr/>
      <dgm:t>
        <a:bodyPr/>
        <a:lstStyle/>
        <a:p>
          <a:endParaRPr lang="de-DE"/>
        </a:p>
      </dgm:t>
    </dgm:pt>
    <dgm:pt modelId="{2885B4F2-90AB-4151-866F-31F66C2FBC46}">
      <dgm:prSet phldrT="[Text]" custT="1"/>
      <dgm:spPr/>
      <dgm:t>
        <a:bodyPr/>
        <a:lstStyle/>
        <a:p>
          <a:pPr algn="ctr"/>
          <a:r>
            <a:rPr lang="de-DE" sz="2400" b="1" u="sng" dirty="0">
              <a:solidFill>
                <a:srgbClr val="636363"/>
              </a:solidFill>
              <a:latin typeface="Noto Sans "/>
            </a:rPr>
            <a:t>Ebene 1:</a:t>
          </a:r>
          <a:r>
            <a:rPr lang="de-DE" sz="2000" b="1" dirty="0">
              <a:solidFill>
                <a:srgbClr val="636363"/>
              </a:solidFill>
              <a:latin typeface="Noto Sans "/>
            </a:rPr>
            <a:t> Abstraktes Eignungsmerkmal inkl. Umschreibung/ Abgrenzung</a:t>
          </a:r>
        </a:p>
        <a:p>
          <a:pPr algn="r"/>
          <a:r>
            <a:rPr lang="de-DE" sz="2000" b="1" dirty="0">
              <a:solidFill>
                <a:srgbClr val="636363"/>
              </a:solidFill>
              <a:latin typeface="Noto Sans "/>
            </a:rPr>
            <a:t> </a:t>
          </a:r>
          <a:r>
            <a:rPr lang="de-DE" sz="1900" dirty="0">
              <a:latin typeface="Noto Sans "/>
            </a:rPr>
            <a:t> </a:t>
          </a:r>
        </a:p>
      </dgm:t>
    </dgm:pt>
    <dgm:pt modelId="{AFC4B798-9CCF-4C8E-A6F3-5835D2A90518}" type="parTrans" cxnId="{D839E371-3900-45D7-B9D9-F441E5D6C889}">
      <dgm:prSet/>
      <dgm:spPr/>
      <dgm:t>
        <a:bodyPr/>
        <a:lstStyle/>
        <a:p>
          <a:endParaRPr lang="de-DE"/>
        </a:p>
      </dgm:t>
    </dgm:pt>
    <dgm:pt modelId="{29D83C99-D4F0-4A46-96F0-A964E1449DAC}" type="sibTrans" cxnId="{D839E371-3900-45D7-B9D9-F441E5D6C889}">
      <dgm:prSet/>
      <dgm:spPr/>
      <dgm:t>
        <a:bodyPr/>
        <a:lstStyle/>
        <a:p>
          <a:endParaRPr lang="de-DE"/>
        </a:p>
      </dgm:t>
    </dgm:pt>
    <dgm:pt modelId="{E3547CBE-AACC-40DF-84BD-1C3CD23795F6}">
      <dgm:prSet phldrT="[Text]" custT="1"/>
      <dgm:spPr/>
      <dgm:t>
        <a:bodyPr/>
        <a:lstStyle/>
        <a:p>
          <a:pPr algn="ctr"/>
          <a:r>
            <a:rPr lang="de-DE" sz="2400" b="1" u="sng" dirty="0">
              <a:solidFill>
                <a:srgbClr val="636363"/>
              </a:solidFill>
              <a:latin typeface="Noto Sans "/>
            </a:rPr>
            <a:t>Ebene 2:</a:t>
          </a:r>
          <a:r>
            <a:rPr lang="de-DE" sz="2400" b="1" u="none" dirty="0">
              <a:solidFill>
                <a:srgbClr val="636363"/>
              </a:solidFill>
              <a:latin typeface="Noto Sans "/>
            </a:rPr>
            <a:t> </a:t>
          </a:r>
          <a:r>
            <a:rPr lang="de-DE" sz="2000" b="1" dirty="0">
              <a:solidFill>
                <a:srgbClr val="636363"/>
              </a:solidFill>
              <a:latin typeface="Noto Sans "/>
            </a:rPr>
            <a:t>Verhaltensnahe Operationalisierung/ Konkretisierung des Eignungsmerkmals </a:t>
          </a:r>
        </a:p>
      </dgm:t>
    </dgm:pt>
    <dgm:pt modelId="{D03ED70A-422F-4204-9D1E-8903ADAB8B57}" type="parTrans" cxnId="{4C2360F1-2E55-457B-8B1A-3008CE2074C9}">
      <dgm:prSet/>
      <dgm:spPr/>
      <dgm:t>
        <a:bodyPr/>
        <a:lstStyle/>
        <a:p>
          <a:endParaRPr lang="de-DE"/>
        </a:p>
      </dgm:t>
    </dgm:pt>
    <dgm:pt modelId="{31CDED6A-7E68-488C-B743-DB4B0F815D8D}" type="sibTrans" cxnId="{4C2360F1-2E55-457B-8B1A-3008CE2074C9}">
      <dgm:prSet/>
      <dgm:spPr/>
      <dgm:t>
        <a:bodyPr/>
        <a:lstStyle/>
        <a:p>
          <a:endParaRPr lang="de-DE"/>
        </a:p>
      </dgm:t>
    </dgm:pt>
    <dgm:pt modelId="{F564C10F-3A2F-4782-BA86-99EC36FEE41F}">
      <dgm:prSet phldrT="[Text]" custT="1"/>
      <dgm:spPr/>
      <dgm:t>
        <a:bodyPr/>
        <a:lstStyle/>
        <a:p>
          <a:pPr algn="ctr"/>
          <a:r>
            <a:rPr lang="de-DE" sz="2400" b="1" u="sng" dirty="0">
              <a:solidFill>
                <a:srgbClr val="636363"/>
              </a:solidFill>
              <a:latin typeface="Noto Sans "/>
            </a:rPr>
            <a:t>Ebene 3:</a:t>
          </a:r>
          <a:r>
            <a:rPr lang="de-DE" sz="2000" b="1" u="none" dirty="0">
              <a:solidFill>
                <a:srgbClr val="636363"/>
              </a:solidFill>
              <a:latin typeface="Noto Sans "/>
            </a:rPr>
            <a:t> Beispielhafte Verhaltenskonkretisierung, mit Bezug auf spezifisches Verfahren</a:t>
          </a:r>
          <a:r>
            <a:rPr lang="de-DE" sz="2400" b="1" u="sng" dirty="0">
              <a:solidFill>
                <a:srgbClr val="636363"/>
              </a:solidFill>
              <a:latin typeface="Noto Sans "/>
            </a:rPr>
            <a:t> </a:t>
          </a:r>
        </a:p>
      </dgm:t>
    </dgm:pt>
    <dgm:pt modelId="{9EEC8227-B4BC-4689-A679-004954100119}" type="parTrans" cxnId="{2537496B-E661-4AF8-996F-B376D5C524A7}">
      <dgm:prSet/>
      <dgm:spPr/>
      <dgm:t>
        <a:bodyPr/>
        <a:lstStyle/>
        <a:p>
          <a:endParaRPr lang="de-DE"/>
        </a:p>
      </dgm:t>
    </dgm:pt>
    <dgm:pt modelId="{FBC160D2-1980-4030-B078-FBC7930D85E0}" type="sibTrans" cxnId="{2537496B-E661-4AF8-996F-B376D5C524A7}">
      <dgm:prSet/>
      <dgm:spPr/>
      <dgm:t>
        <a:bodyPr/>
        <a:lstStyle/>
        <a:p>
          <a:endParaRPr lang="de-DE"/>
        </a:p>
      </dgm:t>
    </dgm:pt>
    <dgm:pt modelId="{3110287B-DB04-4B34-BFB6-CAAD41E44A8F}" type="pres">
      <dgm:prSet presAssocID="{24422053-DD33-4DD2-9529-93BA324B35EE}" presName="outerComposite" presStyleCnt="0">
        <dgm:presLayoutVars>
          <dgm:chMax val="5"/>
          <dgm:dir/>
          <dgm:resizeHandles val="exact"/>
        </dgm:presLayoutVars>
      </dgm:prSet>
      <dgm:spPr/>
    </dgm:pt>
    <dgm:pt modelId="{69006C09-80C9-40A6-8E93-4F7239BD4487}" type="pres">
      <dgm:prSet presAssocID="{24422053-DD33-4DD2-9529-93BA324B35EE}" presName="dummyMaxCanvas" presStyleCnt="0">
        <dgm:presLayoutVars/>
      </dgm:prSet>
      <dgm:spPr/>
    </dgm:pt>
    <dgm:pt modelId="{B7A28C88-80D5-4E71-9B65-28A78C7F69F6}" type="pres">
      <dgm:prSet presAssocID="{24422053-DD33-4DD2-9529-93BA324B35EE}" presName="ThreeNodes_1" presStyleLbl="node1" presStyleIdx="0" presStyleCnt="3">
        <dgm:presLayoutVars>
          <dgm:bulletEnabled val="1"/>
        </dgm:presLayoutVars>
      </dgm:prSet>
      <dgm:spPr/>
    </dgm:pt>
    <dgm:pt modelId="{EB7BBAC5-3BA0-48A8-B13F-207F62818031}" type="pres">
      <dgm:prSet presAssocID="{24422053-DD33-4DD2-9529-93BA324B35EE}" presName="ThreeNodes_2" presStyleLbl="node1" presStyleIdx="1" presStyleCnt="3" custScaleX="113193">
        <dgm:presLayoutVars>
          <dgm:bulletEnabled val="1"/>
        </dgm:presLayoutVars>
      </dgm:prSet>
      <dgm:spPr/>
    </dgm:pt>
    <dgm:pt modelId="{1C1FA85C-B9EE-405F-92F8-48C9C25DF078}" type="pres">
      <dgm:prSet presAssocID="{24422053-DD33-4DD2-9529-93BA324B35EE}" presName="ThreeNodes_3" presStyleLbl="node1" presStyleIdx="2" presStyleCnt="3" custScaleX="117647">
        <dgm:presLayoutVars>
          <dgm:bulletEnabled val="1"/>
        </dgm:presLayoutVars>
      </dgm:prSet>
      <dgm:spPr/>
    </dgm:pt>
    <dgm:pt modelId="{D8939678-1541-499C-B9AE-B9EACFB19081}" type="pres">
      <dgm:prSet presAssocID="{24422053-DD33-4DD2-9529-93BA324B35EE}" presName="ThreeConn_1-2" presStyleLbl="fgAccFollowNode1" presStyleIdx="0" presStyleCnt="2">
        <dgm:presLayoutVars>
          <dgm:bulletEnabled val="1"/>
        </dgm:presLayoutVars>
      </dgm:prSet>
      <dgm:spPr/>
    </dgm:pt>
    <dgm:pt modelId="{2F5A7F04-F079-4AB8-8A5C-389E65A19EB2}" type="pres">
      <dgm:prSet presAssocID="{24422053-DD33-4DD2-9529-93BA324B35EE}" presName="ThreeConn_2-3" presStyleLbl="fgAccFollowNode1" presStyleIdx="1" presStyleCnt="2">
        <dgm:presLayoutVars>
          <dgm:bulletEnabled val="1"/>
        </dgm:presLayoutVars>
      </dgm:prSet>
      <dgm:spPr/>
    </dgm:pt>
    <dgm:pt modelId="{59ADE823-1548-4DFA-BB9F-79427E5B6448}" type="pres">
      <dgm:prSet presAssocID="{24422053-DD33-4DD2-9529-93BA324B35EE}" presName="ThreeNodes_1_text" presStyleLbl="node1" presStyleIdx="2" presStyleCnt="3">
        <dgm:presLayoutVars>
          <dgm:bulletEnabled val="1"/>
        </dgm:presLayoutVars>
      </dgm:prSet>
      <dgm:spPr/>
    </dgm:pt>
    <dgm:pt modelId="{F7DD8099-D96A-4F41-9A9C-09AD212B8DD3}" type="pres">
      <dgm:prSet presAssocID="{24422053-DD33-4DD2-9529-93BA324B35EE}" presName="ThreeNodes_2_text" presStyleLbl="node1" presStyleIdx="2" presStyleCnt="3">
        <dgm:presLayoutVars>
          <dgm:bulletEnabled val="1"/>
        </dgm:presLayoutVars>
      </dgm:prSet>
      <dgm:spPr/>
    </dgm:pt>
    <dgm:pt modelId="{A64BC24A-0072-4A98-AAC8-56A9D9993BD3}" type="pres">
      <dgm:prSet presAssocID="{24422053-DD33-4DD2-9529-93BA324B35EE}" presName="ThreeNodes_3_text" presStyleLbl="node1" presStyleIdx="2" presStyleCnt="3">
        <dgm:presLayoutVars>
          <dgm:bulletEnabled val="1"/>
        </dgm:presLayoutVars>
      </dgm:prSet>
      <dgm:spPr/>
    </dgm:pt>
  </dgm:ptLst>
  <dgm:cxnLst>
    <dgm:cxn modelId="{06F75A30-AB3B-4639-9085-7AE858332358}" type="presOf" srcId="{F564C10F-3A2F-4782-BA86-99EC36FEE41F}" destId="{1C1FA85C-B9EE-405F-92F8-48C9C25DF078}" srcOrd="0" destOrd="0" presId="urn:microsoft.com/office/officeart/2005/8/layout/vProcess5"/>
    <dgm:cxn modelId="{A6B48968-4A60-4642-8F6A-1C0145E64B93}" type="presOf" srcId="{F564C10F-3A2F-4782-BA86-99EC36FEE41F}" destId="{A64BC24A-0072-4A98-AAC8-56A9D9993BD3}" srcOrd="1" destOrd="0" presId="urn:microsoft.com/office/officeart/2005/8/layout/vProcess5"/>
    <dgm:cxn modelId="{332DF268-580D-4C77-972C-CF82A9568F20}" type="presOf" srcId="{E3547CBE-AACC-40DF-84BD-1C3CD23795F6}" destId="{EB7BBAC5-3BA0-48A8-B13F-207F62818031}" srcOrd="0" destOrd="0" presId="urn:microsoft.com/office/officeart/2005/8/layout/vProcess5"/>
    <dgm:cxn modelId="{2537496B-E661-4AF8-996F-B376D5C524A7}" srcId="{24422053-DD33-4DD2-9529-93BA324B35EE}" destId="{F564C10F-3A2F-4782-BA86-99EC36FEE41F}" srcOrd="2" destOrd="0" parTransId="{9EEC8227-B4BC-4689-A679-004954100119}" sibTransId="{FBC160D2-1980-4030-B078-FBC7930D85E0}"/>
    <dgm:cxn modelId="{D839E371-3900-45D7-B9D9-F441E5D6C889}" srcId="{24422053-DD33-4DD2-9529-93BA324B35EE}" destId="{2885B4F2-90AB-4151-866F-31F66C2FBC46}" srcOrd="0" destOrd="0" parTransId="{AFC4B798-9CCF-4C8E-A6F3-5835D2A90518}" sibTransId="{29D83C99-D4F0-4A46-96F0-A964E1449DAC}"/>
    <dgm:cxn modelId="{A62BC079-A329-4531-8F0B-659134D7D820}" type="presOf" srcId="{E3547CBE-AACC-40DF-84BD-1C3CD23795F6}" destId="{F7DD8099-D96A-4F41-9A9C-09AD212B8DD3}" srcOrd="1" destOrd="0" presId="urn:microsoft.com/office/officeart/2005/8/layout/vProcess5"/>
    <dgm:cxn modelId="{9823767B-3DFF-4574-AC0F-A2488F969187}" type="presOf" srcId="{2885B4F2-90AB-4151-866F-31F66C2FBC46}" destId="{59ADE823-1548-4DFA-BB9F-79427E5B6448}" srcOrd="1" destOrd="0" presId="urn:microsoft.com/office/officeart/2005/8/layout/vProcess5"/>
    <dgm:cxn modelId="{CCAA37B5-445C-4144-9DEC-612D737254FC}" type="presOf" srcId="{31CDED6A-7E68-488C-B743-DB4B0F815D8D}" destId="{2F5A7F04-F079-4AB8-8A5C-389E65A19EB2}" srcOrd="0" destOrd="0" presId="urn:microsoft.com/office/officeart/2005/8/layout/vProcess5"/>
    <dgm:cxn modelId="{4B4B0AB8-B2F1-4F20-8BAB-8E323ED18B6D}" type="presOf" srcId="{29D83C99-D4F0-4A46-96F0-A964E1449DAC}" destId="{D8939678-1541-499C-B9AE-B9EACFB19081}" srcOrd="0" destOrd="0" presId="urn:microsoft.com/office/officeart/2005/8/layout/vProcess5"/>
    <dgm:cxn modelId="{95EB51CF-7D2C-467A-8D68-CB84441428EC}" type="presOf" srcId="{24422053-DD33-4DD2-9529-93BA324B35EE}" destId="{3110287B-DB04-4B34-BFB6-CAAD41E44A8F}" srcOrd="0" destOrd="0" presId="urn:microsoft.com/office/officeart/2005/8/layout/vProcess5"/>
    <dgm:cxn modelId="{DCF315DE-3AB1-45D2-8017-D9F0FE75DF6C}" type="presOf" srcId="{2885B4F2-90AB-4151-866F-31F66C2FBC46}" destId="{B7A28C88-80D5-4E71-9B65-28A78C7F69F6}" srcOrd="0" destOrd="0" presId="urn:microsoft.com/office/officeart/2005/8/layout/vProcess5"/>
    <dgm:cxn modelId="{4C2360F1-2E55-457B-8B1A-3008CE2074C9}" srcId="{24422053-DD33-4DD2-9529-93BA324B35EE}" destId="{E3547CBE-AACC-40DF-84BD-1C3CD23795F6}" srcOrd="1" destOrd="0" parTransId="{D03ED70A-422F-4204-9D1E-8903ADAB8B57}" sibTransId="{31CDED6A-7E68-488C-B743-DB4B0F815D8D}"/>
    <dgm:cxn modelId="{F732B6B0-E1F5-4BD2-ACD8-DFE1375894D8}" type="presParOf" srcId="{3110287B-DB04-4B34-BFB6-CAAD41E44A8F}" destId="{69006C09-80C9-40A6-8E93-4F7239BD4487}" srcOrd="0" destOrd="0" presId="urn:microsoft.com/office/officeart/2005/8/layout/vProcess5"/>
    <dgm:cxn modelId="{F8481CB9-B16C-4E24-BE09-A1B34CF86B61}" type="presParOf" srcId="{3110287B-DB04-4B34-BFB6-CAAD41E44A8F}" destId="{B7A28C88-80D5-4E71-9B65-28A78C7F69F6}" srcOrd="1" destOrd="0" presId="urn:microsoft.com/office/officeart/2005/8/layout/vProcess5"/>
    <dgm:cxn modelId="{43D4A91F-DD6E-4170-B841-C6E407815151}" type="presParOf" srcId="{3110287B-DB04-4B34-BFB6-CAAD41E44A8F}" destId="{EB7BBAC5-3BA0-48A8-B13F-207F62818031}" srcOrd="2" destOrd="0" presId="urn:microsoft.com/office/officeart/2005/8/layout/vProcess5"/>
    <dgm:cxn modelId="{DB797A77-2EAD-4AF0-9E5A-D166731F06E6}" type="presParOf" srcId="{3110287B-DB04-4B34-BFB6-CAAD41E44A8F}" destId="{1C1FA85C-B9EE-405F-92F8-48C9C25DF078}" srcOrd="3" destOrd="0" presId="urn:microsoft.com/office/officeart/2005/8/layout/vProcess5"/>
    <dgm:cxn modelId="{16ED3AC1-6A7C-446B-8303-74855DB1D4B1}" type="presParOf" srcId="{3110287B-DB04-4B34-BFB6-CAAD41E44A8F}" destId="{D8939678-1541-499C-B9AE-B9EACFB19081}" srcOrd="4" destOrd="0" presId="urn:microsoft.com/office/officeart/2005/8/layout/vProcess5"/>
    <dgm:cxn modelId="{3CAD02A3-9C2B-4C46-B517-DF65B7CF585B}" type="presParOf" srcId="{3110287B-DB04-4B34-BFB6-CAAD41E44A8F}" destId="{2F5A7F04-F079-4AB8-8A5C-389E65A19EB2}" srcOrd="5" destOrd="0" presId="urn:microsoft.com/office/officeart/2005/8/layout/vProcess5"/>
    <dgm:cxn modelId="{56016761-E278-49CF-9ADB-0D37F0B42F96}" type="presParOf" srcId="{3110287B-DB04-4B34-BFB6-CAAD41E44A8F}" destId="{59ADE823-1548-4DFA-BB9F-79427E5B6448}" srcOrd="6" destOrd="0" presId="urn:microsoft.com/office/officeart/2005/8/layout/vProcess5"/>
    <dgm:cxn modelId="{2B1628A1-653F-42B3-8417-FFDB49966BAE}" type="presParOf" srcId="{3110287B-DB04-4B34-BFB6-CAAD41E44A8F}" destId="{F7DD8099-D96A-4F41-9A9C-09AD212B8DD3}" srcOrd="7" destOrd="0" presId="urn:microsoft.com/office/officeart/2005/8/layout/vProcess5"/>
    <dgm:cxn modelId="{7F85ED59-426C-49E8-B555-FE888AB3A98A}" type="presParOf" srcId="{3110287B-DB04-4B34-BFB6-CAAD41E44A8F}" destId="{A64BC24A-0072-4A98-AAC8-56A9D9993BD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B2E6A-A4D9-4361-A523-2224B1F67DCD}">
      <dsp:nvSpPr>
        <dsp:cNvPr id="0" name=""/>
        <dsp:cNvSpPr/>
      </dsp:nvSpPr>
      <dsp:spPr>
        <a:xfrm>
          <a:off x="1315918" y="658556"/>
          <a:ext cx="5670398" cy="4345697"/>
        </a:xfrm>
        <a:prstGeom prst="triangl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DD1CF6D8-084C-4FC7-BA02-51EE60BC3885}">
      <dsp:nvSpPr>
        <dsp:cNvPr id="0" name=""/>
        <dsp:cNvSpPr/>
      </dsp:nvSpPr>
      <dsp:spPr>
        <a:xfrm>
          <a:off x="5345766" y="2644058"/>
          <a:ext cx="3641809" cy="517845"/>
        </a:xfrm>
        <a:prstGeom prst="roundRect">
          <a:avLst/>
        </a:prstGeom>
        <a:solidFill>
          <a:schemeClr val="bg1">
            <a:alpha val="9000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an Verhaltensbeobachtungen und – </a:t>
          </a:r>
          <a:r>
            <a:rPr lang="de-DE" sz="1200" kern="1200" dirty="0" err="1">
              <a:solidFill>
                <a:srgbClr val="636363"/>
              </a:solidFill>
              <a:latin typeface="Noto Sans "/>
            </a:rPr>
            <a:t>beurteilungen</a:t>
          </a:r>
          <a:r>
            <a:rPr lang="de-DE" sz="1200" kern="1200" dirty="0">
              <a:solidFill>
                <a:srgbClr val="636363"/>
              </a:solidFill>
              <a:latin typeface="Noto Sans "/>
            </a:rPr>
            <a:t>, sowie an direkten mündlichen Befragungen.</a:t>
          </a:r>
        </a:p>
      </dsp:txBody>
      <dsp:txXfrm>
        <a:off x="5371045" y="2669337"/>
        <a:ext cx="3591251" cy="467287"/>
      </dsp:txXfrm>
    </dsp:sp>
    <dsp:sp modelId="{B226BA98-2619-4E04-B139-F3D36ECB0153}">
      <dsp:nvSpPr>
        <dsp:cNvPr id="0" name=""/>
        <dsp:cNvSpPr/>
      </dsp:nvSpPr>
      <dsp:spPr>
        <a:xfrm>
          <a:off x="0" y="1080981"/>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Beobachter/innen, Verhaltensbeurteilung</a:t>
          </a:r>
        </a:p>
      </dsp:txBody>
      <dsp:txXfrm>
        <a:off x="39036" y="1120017"/>
        <a:ext cx="3602754" cy="721578"/>
      </dsp:txXfrm>
    </dsp:sp>
    <dsp:sp modelId="{11AE0E43-7136-4477-801D-836CD4380716}">
      <dsp:nvSpPr>
        <dsp:cNvPr id="0" name=""/>
        <dsp:cNvSpPr/>
      </dsp:nvSpPr>
      <dsp:spPr>
        <a:xfrm>
          <a:off x="0" y="2422795"/>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Beobachter/innen, mündliche Befragung</a:t>
          </a:r>
        </a:p>
      </dsp:txBody>
      <dsp:txXfrm>
        <a:off x="39036" y="2461831"/>
        <a:ext cx="3602754" cy="721578"/>
      </dsp:txXfrm>
    </dsp:sp>
    <dsp:sp modelId="{7A9D7CFC-2792-4E90-950C-E4D058A4B0AD}">
      <dsp:nvSpPr>
        <dsp:cNvPr id="0" name=""/>
        <dsp:cNvSpPr/>
      </dsp:nvSpPr>
      <dsp:spPr>
        <a:xfrm>
          <a:off x="7243" y="3764609"/>
          <a:ext cx="3680826" cy="79965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glow rad="139700">
            <a:schemeClr val="accent2">
              <a:satMod val="175000"/>
              <a:alpha val="40000"/>
            </a:schemeClr>
          </a:glo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a:solidFill>
                <a:srgbClr val="FF0000"/>
              </a:solidFill>
              <a:latin typeface="Noto Sans "/>
            </a:rPr>
            <a:t>Eignungsdiagnostiker/innen</a:t>
          </a:r>
        </a:p>
      </dsp:txBody>
      <dsp:txXfrm>
        <a:off x="46279" y="3803645"/>
        <a:ext cx="3602754" cy="721578"/>
      </dsp:txXfrm>
    </dsp:sp>
    <dsp:sp modelId="{F39C4DDF-A0B7-465D-B3EC-C2CA9B612375}">
      <dsp:nvSpPr>
        <dsp:cNvPr id="0" name=""/>
        <dsp:cNvSpPr/>
      </dsp:nvSpPr>
      <dsp:spPr>
        <a:xfrm>
          <a:off x="5304780" y="1230572"/>
          <a:ext cx="3682777" cy="497110"/>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an Verhaltensbeobachtungen und –</a:t>
          </a:r>
          <a:r>
            <a:rPr lang="de-DE" sz="1200" kern="1200" dirty="0" err="1">
              <a:solidFill>
                <a:srgbClr val="636363"/>
              </a:solidFill>
              <a:latin typeface="Noto Sans "/>
            </a:rPr>
            <a:t>beurteilungen</a:t>
          </a:r>
          <a:r>
            <a:rPr lang="de-DE" sz="1200" kern="1200" dirty="0">
              <a:solidFill>
                <a:srgbClr val="636363"/>
              </a:solidFill>
            </a:rPr>
            <a:t>.</a:t>
          </a:r>
        </a:p>
      </dsp:txBody>
      <dsp:txXfrm>
        <a:off x="5329047" y="1254839"/>
        <a:ext cx="3634243" cy="448576"/>
      </dsp:txXfrm>
    </dsp:sp>
    <dsp:sp modelId="{DC7F5FA2-ECB3-4DDB-876D-7FC5E389A089}">
      <dsp:nvSpPr>
        <dsp:cNvPr id="0" name=""/>
        <dsp:cNvSpPr/>
      </dsp:nvSpPr>
      <dsp:spPr>
        <a:xfrm>
          <a:off x="5330914" y="3902117"/>
          <a:ext cx="3656643" cy="515422"/>
        </a:xfrm>
        <a:prstGeom prst="roundRect">
          <a:avLst/>
        </a:prstGeom>
        <a:solidFill>
          <a:schemeClr val="lt1">
            <a:alpha val="90000"/>
            <a:hueOff val="0"/>
            <a:satOff val="0"/>
            <a:lumOff val="0"/>
            <a:alphaOff val="0"/>
          </a:schemeClr>
        </a:solidFill>
        <a:ln w="6350" cap="flat" cmpd="sng" algn="ctr">
          <a:solidFill>
            <a:srgbClr val="C1002A"/>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de-DE" sz="1200" kern="1200" dirty="0">
              <a:solidFill>
                <a:srgbClr val="636363"/>
              </a:solidFill>
              <a:latin typeface="Noto Sans "/>
            </a:rPr>
            <a:t>Beteiligt am gesamten eignungsdiagnostischen Prozess</a:t>
          </a:r>
          <a:r>
            <a:rPr lang="de-DE" sz="1200" kern="1200" dirty="0">
              <a:solidFill>
                <a:srgbClr val="636363"/>
              </a:solidFill>
            </a:rPr>
            <a:t>.</a:t>
          </a:r>
        </a:p>
      </dsp:txBody>
      <dsp:txXfrm>
        <a:off x="5356075" y="3927278"/>
        <a:ext cx="3606321" cy="465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A28C88-80D5-4E71-9B65-28A78C7F69F6}">
      <dsp:nvSpPr>
        <dsp:cNvPr id="0" name=""/>
        <dsp:cNvSpPr/>
      </dsp:nvSpPr>
      <dsp:spPr>
        <a:xfrm>
          <a:off x="-267678" y="0"/>
          <a:ext cx="6067407" cy="1260928"/>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1:</a:t>
          </a:r>
          <a:r>
            <a:rPr lang="de-DE" sz="2000" b="1" kern="1200" dirty="0">
              <a:solidFill>
                <a:srgbClr val="636363"/>
              </a:solidFill>
              <a:latin typeface="Noto Sans "/>
            </a:rPr>
            <a:t> Abstraktes Eignungsmerkmal inkl. Umschreibung/ Abgrenzung</a:t>
          </a:r>
        </a:p>
        <a:p>
          <a:pPr marL="0" lvl="0" indent="0" algn="r" defTabSz="1066800">
            <a:lnSpc>
              <a:spcPct val="90000"/>
            </a:lnSpc>
            <a:spcBef>
              <a:spcPct val="0"/>
            </a:spcBef>
            <a:spcAft>
              <a:spcPct val="35000"/>
            </a:spcAft>
            <a:buNone/>
          </a:pPr>
          <a:r>
            <a:rPr lang="de-DE" sz="2000" b="1" kern="1200" dirty="0">
              <a:solidFill>
                <a:srgbClr val="636363"/>
              </a:solidFill>
              <a:latin typeface="Noto Sans "/>
            </a:rPr>
            <a:t> </a:t>
          </a:r>
          <a:r>
            <a:rPr lang="de-DE" sz="1900" kern="1200" dirty="0">
              <a:latin typeface="Noto Sans "/>
            </a:rPr>
            <a:t> </a:t>
          </a:r>
        </a:p>
      </dsp:txBody>
      <dsp:txXfrm>
        <a:off x="-230747" y="36931"/>
        <a:ext cx="4706767" cy="1187066"/>
      </dsp:txXfrm>
    </dsp:sp>
    <dsp:sp modelId="{EB7BBAC5-3BA0-48A8-B13F-207F62818031}">
      <dsp:nvSpPr>
        <dsp:cNvPr id="0" name=""/>
        <dsp:cNvSpPr/>
      </dsp:nvSpPr>
      <dsp:spPr>
        <a:xfrm>
          <a:off x="-132555" y="1471083"/>
          <a:ext cx="6867880" cy="1260928"/>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2:</a:t>
          </a:r>
          <a:r>
            <a:rPr lang="de-DE" sz="2400" b="1" u="none" kern="1200" dirty="0">
              <a:solidFill>
                <a:srgbClr val="636363"/>
              </a:solidFill>
              <a:latin typeface="Noto Sans "/>
            </a:rPr>
            <a:t> </a:t>
          </a:r>
          <a:r>
            <a:rPr lang="de-DE" sz="2000" b="1" kern="1200" dirty="0">
              <a:solidFill>
                <a:srgbClr val="636363"/>
              </a:solidFill>
              <a:latin typeface="Noto Sans "/>
            </a:rPr>
            <a:t>Verhaltensnahe Operationalisierung/ Konkretisierung des Eignungsmerkmals </a:t>
          </a:r>
        </a:p>
      </dsp:txBody>
      <dsp:txXfrm>
        <a:off x="-95624" y="1508014"/>
        <a:ext cx="5260294" cy="1187066"/>
      </dsp:txXfrm>
    </dsp:sp>
    <dsp:sp modelId="{1C1FA85C-B9EE-405F-92F8-48C9C25DF078}">
      <dsp:nvSpPr>
        <dsp:cNvPr id="0" name=""/>
        <dsp:cNvSpPr/>
      </dsp:nvSpPr>
      <dsp:spPr>
        <a:xfrm>
          <a:off x="267682" y="2942166"/>
          <a:ext cx="7138122" cy="1260928"/>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de-DE" sz="2400" b="1" u="sng" kern="1200" dirty="0">
              <a:solidFill>
                <a:srgbClr val="636363"/>
              </a:solidFill>
              <a:latin typeface="Noto Sans "/>
            </a:rPr>
            <a:t>Ebene 3:</a:t>
          </a:r>
          <a:r>
            <a:rPr lang="de-DE" sz="2000" b="1" u="none" kern="1200" dirty="0">
              <a:solidFill>
                <a:srgbClr val="636363"/>
              </a:solidFill>
              <a:latin typeface="Noto Sans "/>
            </a:rPr>
            <a:t> Beispielhafte Verhaltenskonkretisierung, mit Bezug auf spezifisches Verfahren</a:t>
          </a:r>
          <a:r>
            <a:rPr lang="de-DE" sz="2400" b="1" u="sng" kern="1200" dirty="0">
              <a:solidFill>
                <a:srgbClr val="636363"/>
              </a:solidFill>
              <a:latin typeface="Noto Sans "/>
            </a:rPr>
            <a:t> </a:t>
          </a:r>
        </a:p>
      </dsp:txBody>
      <dsp:txXfrm>
        <a:off x="304613" y="2979097"/>
        <a:ext cx="5470187" cy="1187066"/>
      </dsp:txXfrm>
    </dsp:sp>
    <dsp:sp modelId="{D8939678-1541-499C-B9AE-B9EACFB19081}">
      <dsp:nvSpPr>
        <dsp:cNvPr id="0" name=""/>
        <dsp:cNvSpPr/>
      </dsp:nvSpPr>
      <dsp:spPr>
        <a:xfrm>
          <a:off x="4980124" y="956204"/>
          <a:ext cx="819603" cy="819603"/>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5164535" y="956204"/>
        <a:ext cx="450781" cy="616751"/>
      </dsp:txXfrm>
    </dsp:sp>
    <dsp:sp modelId="{2F5A7F04-F079-4AB8-8A5C-389E65A19EB2}">
      <dsp:nvSpPr>
        <dsp:cNvPr id="0" name=""/>
        <dsp:cNvSpPr/>
      </dsp:nvSpPr>
      <dsp:spPr>
        <a:xfrm>
          <a:off x="5515484" y="2418881"/>
          <a:ext cx="819603" cy="819603"/>
        </a:xfrm>
        <a:prstGeom prst="downArrow">
          <a:avLst>
            <a:gd name="adj1" fmla="val 55000"/>
            <a:gd name="adj2" fmla="val 45000"/>
          </a:avLst>
        </a:prstGeom>
        <a:solidFill>
          <a:schemeClr val="accent2">
            <a:alpha val="90000"/>
            <a:tint val="40000"/>
            <a:hueOff val="0"/>
            <a:satOff val="0"/>
            <a:lumOff val="0"/>
            <a:alphaOff val="-4000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5699895" y="2418881"/>
        <a:ext cx="450781" cy="61675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8AA9E4-CD58-8846-A230-AC237EBA02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80D925F5-FB5A-A948-B2D1-89A6B76F07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E5DFE6-299F-9A4D-8ED5-93599300BB2C}" type="datetimeFigureOut">
              <a:rPr lang="de-DE" smtClean="0"/>
              <a:t>23.01.22</a:t>
            </a:fld>
            <a:endParaRPr lang="de-DE"/>
          </a:p>
        </p:txBody>
      </p:sp>
      <p:sp>
        <p:nvSpPr>
          <p:cNvPr id="4" name="Footer Placeholder 3">
            <a:extLst>
              <a:ext uri="{FF2B5EF4-FFF2-40B4-BE49-F238E27FC236}">
                <a16:creationId xmlns:a16="http://schemas.microsoft.com/office/drawing/2014/main" id="{DA3A043D-A742-1A42-ADD2-24F1A3B51B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80130C9F-4468-624E-A285-7D54625CD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C2158C-095B-4741-B163-D36E05352CB9}" type="slidenum">
              <a:rPr lang="de-DE" smtClean="0"/>
              <a:t>‹#›</a:t>
            </a:fld>
            <a:endParaRPr lang="de-DE"/>
          </a:p>
        </p:txBody>
      </p:sp>
    </p:spTree>
    <p:extLst>
      <p:ext uri="{BB962C8B-B14F-4D97-AF65-F5344CB8AC3E}">
        <p14:creationId xmlns:p14="http://schemas.microsoft.com/office/powerpoint/2010/main" val="350982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EECBF-6A3B-4D4A-AF13-F27E27476075}" type="datetimeFigureOut">
              <a:rPr lang="de-DE" smtClean="0"/>
              <a:t>23.01.22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91257-645A-4E73-88A9-56FCE0492A74}" type="slidenum">
              <a:rPr lang="de-DE" smtClean="0"/>
              <a:t>‹#›</a:t>
            </a:fld>
            <a:endParaRPr lang="de-DE"/>
          </a:p>
        </p:txBody>
      </p:sp>
    </p:spTree>
    <p:extLst>
      <p:ext uri="{BB962C8B-B14F-4D97-AF65-F5344CB8AC3E}">
        <p14:creationId xmlns:p14="http://schemas.microsoft.com/office/powerpoint/2010/main" val="32942695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9F91257-645A-4E73-88A9-56FCE0492A74}" type="slidenum">
              <a:rPr lang="de-DE" smtClean="0"/>
              <a:t>1</a:t>
            </a:fld>
            <a:endParaRPr lang="de-DE"/>
          </a:p>
        </p:txBody>
      </p:sp>
    </p:spTree>
    <p:extLst>
      <p:ext uri="{BB962C8B-B14F-4D97-AF65-F5344CB8AC3E}">
        <p14:creationId xmlns:p14="http://schemas.microsoft.com/office/powerpoint/2010/main" val="221757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F9F91257-645A-4E73-88A9-56FCE0492A74}" type="slidenum">
              <a:rPr lang="de-DE" smtClean="0"/>
              <a:t>2</a:t>
            </a:fld>
            <a:endParaRPr lang="de-DE"/>
          </a:p>
        </p:txBody>
      </p:sp>
    </p:spTree>
    <p:extLst>
      <p:ext uri="{BB962C8B-B14F-4D97-AF65-F5344CB8AC3E}">
        <p14:creationId xmlns:p14="http://schemas.microsoft.com/office/powerpoint/2010/main" val="3048855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href: https://www.youtube.com/watch?v=glnmjz5GHjw</a:t>
            </a:r>
          </a:p>
        </p:txBody>
      </p:sp>
      <p:sp>
        <p:nvSpPr>
          <p:cNvPr id="4" name="Slide Number Placeholder 3"/>
          <p:cNvSpPr>
            <a:spLocks noGrp="1"/>
          </p:cNvSpPr>
          <p:nvPr>
            <p:ph type="sldNum" sz="quarter" idx="5"/>
          </p:nvPr>
        </p:nvSpPr>
        <p:spPr/>
        <p:txBody>
          <a:bodyPr/>
          <a:lstStyle/>
          <a:p>
            <a:fld id="{F9F91257-645A-4E73-88A9-56FCE0492A74}" type="slidenum">
              <a:rPr lang="de-DE" smtClean="0"/>
              <a:t>4</a:t>
            </a:fld>
            <a:endParaRPr lang="de-DE"/>
          </a:p>
        </p:txBody>
      </p:sp>
    </p:spTree>
    <p:extLst>
      <p:ext uri="{BB962C8B-B14F-4D97-AF65-F5344CB8AC3E}">
        <p14:creationId xmlns:p14="http://schemas.microsoft.com/office/powerpoint/2010/main" val="1041008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Titelfolie">
    <p:spTree>
      <p:nvGrpSpPr>
        <p:cNvPr id="1" name=""/>
        <p:cNvGrpSpPr/>
        <p:nvPr/>
      </p:nvGrpSpPr>
      <p:grpSpPr>
        <a:xfrm>
          <a:off x="0" y="0"/>
          <a:ext cx="0" cy="0"/>
          <a:chOff x="0" y="0"/>
          <a:chExt cx="0" cy="0"/>
        </a:xfrm>
      </p:grpSpPr>
      <p:pic>
        <p:nvPicPr>
          <p:cNvPr id="6" name="Grafik 5" descr="Ein Bild, das Zeichnung enthält.&#10;&#10;Automatisch generierte Beschreibung">
            <a:extLst>
              <a:ext uri="{FF2B5EF4-FFF2-40B4-BE49-F238E27FC236}">
                <a16:creationId xmlns:a16="http://schemas.microsoft.com/office/drawing/2014/main" id="{83293872-1413-45F6-A8B7-45E5D8800BE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8" name="Grafik 7">
            <a:extLst>
              <a:ext uri="{FF2B5EF4-FFF2-40B4-BE49-F238E27FC236}">
                <a16:creationId xmlns:a16="http://schemas.microsoft.com/office/drawing/2014/main" id="{0F73F7AE-FD06-44D3-86B5-AAB92175E827}"/>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6949440" y="5312541"/>
            <a:ext cx="4101316" cy="908450"/>
          </a:xfrm>
          <a:prstGeom prst="rect">
            <a:avLst/>
          </a:prstGeom>
        </p:spPr>
      </p:pic>
    </p:spTree>
    <p:extLst>
      <p:ext uri="{BB962C8B-B14F-4D97-AF65-F5344CB8AC3E}">
        <p14:creationId xmlns:p14="http://schemas.microsoft.com/office/powerpoint/2010/main" val="312642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Aufzählung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4C3827-0472-449B-9B3F-0D5CD52133C7}"/>
              </a:ext>
            </a:extLst>
          </p:cNvPr>
          <p:cNvSpPr>
            <a:spLocks noGrp="1"/>
          </p:cNvSpPr>
          <p:nvPr>
            <p:ph type="title"/>
          </p:nvPr>
        </p:nvSpPr>
        <p:spPr>
          <a:xfrm>
            <a:off x="317500" y="365125"/>
            <a:ext cx="10515600" cy="1325563"/>
          </a:xfrm>
        </p:spPr>
        <p:txBody>
          <a:bodyPr>
            <a:normAutofit/>
          </a:bodyPr>
          <a:lstStyle>
            <a:lvl1pPr>
              <a:defRPr sz="4000" b="1">
                <a:solidFill>
                  <a:srgbClr val="C1002A"/>
                </a:solidFill>
              </a:defRPr>
            </a:lvl1pPr>
          </a:lstStyle>
          <a:p>
            <a:r>
              <a:rPr lang="de-DE" dirty="0"/>
              <a:t>Mastertitelformat bearbeiten</a:t>
            </a:r>
          </a:p>
        </p:txBody>
      </p:sp>
      <p:sp>
        <p:nvSpPr>
          <p:cNvPr id="3" name="Inhaltsplatzhalter 2">
            <a:extLst>
              <a:ext uri="{FF2B5EF4-FFF2-40B4-BE49-F238E27FC236}">
                <a16:creationId xmlns:a16="http://schemas.microsoft.com/office/drawing/2014/main" id="{7076BF11-8EBD-4E01-9D65-A94D0DFFD6F3}"/>
              </a:ext>
            </a:extLst>
          </p:cNvPr>
          <p:cNvSpPr>
            <a:spLocks noGrp="1"/>
          </p:cNvSpPr>
          <p:nvPr>
            <p:ph sz="half" idx="1"/>
          </p:nvPr>
        </p:nvSpPr>
        <p:spPr>
          <a:xfrm>
            <a:off x="317500" y="1825625"/>
            <a:ext cx="5181600" cy="4351338"/>
          </a:xfrm>
        </p:spPr>
        <p:txBody>
          <a:bodyPr/>
          <a:lstStyle>
            <a:lvl1pPr marL="457200" indent="-457200">
              <a:buClr>
                <a:srgbClr val="C1002A"/>
              </a:buClr>
              <a:buFont typeface="Wingdings" panose="05000000000000000000" pitchFamily="2" charset="2"/>
              <a:buChar char="§"/>
              <a:defRPr/>
            </a:lvl1pPr>
            <a:lvl2pPr marL="800100" indent="-342900">
              <a:buClr>
                <a:srgbClr val="C1002A"/>
              </a:buClr>
              <a:buFont typeface="Wingdings" panose="05000000000000000000" pitchFamily="2" charset="2"/>
              <a:buChar char="§"/>
              <a:defRPr/>
            </a:lvl2pPr>
            <a:lvl3pPr marL="1257300" indent="-342900">
              <a:buClr>
                <a:srgbClr val="C1002A"/>
              </a:buClr>
              <a:buFont typeface="Wingdings" panose="05000000000000000000" pitchFamily="2" charset="2"/>
              <a:buChar char="§"/>
              <a:defRPr/>
            </a:lvl3pPr>
            <a:lvl4pPr marL="1657350" indent="-285750">
              <a:buClr>
                <a:srgbClr val="C1002A"/>
              </a:buClr>
              <a:buFont typeface="Wingdings" panose="05000000000000000000" pitchFamily="2" charset="2"/>
              <a:buChar char="§"/>
              <a:defRPr/>
            </a:lvl4pPr>
            <a:lvl5pPr marL="2114550" indent="-28575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a:extLst>
              <a:ext uri="{FF2B5EF4-FFF2-40B4-BE49-F238E27FC236}">
                <a16:creationId xmlns:a16="http://schemas.microsoft.com/office/drawing/2014/main" id="{05DA1F09-1559-4E37-93FC-2DE73747E606}"/>
              </a:ext>
            </a:extLst>
          </p:cNvPr>
          <p:cNvSpPr>
            <a:spLocks noGrp="1"/>
          </p:cNvSpPr>
          <p:nvPr>
            <p:ph sz="half" idx="2"/>
          </p:nvPr>
        </p:nvSpPr>
        <p:spPr>
          <a:xfrm>
            <a:off x="5651500" y="1825625"/>
            <a:ext cx="5181600"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8" name="Grafik 7">
            <a:extLst>
              <a:ext uri="{FF2B5EF4-FFF2-40B4-BE49-F238E27FC236}">
                <a16:creationId xmlns:a16="http://schemas.microsoft.com/office/drawing/2014/main" id="{6E64D91A-61AA-4CF2-B280-BBA64C6B27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462E5842-CD6A-4432-9604-D4C9684A804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7A1A5571-AABB-42EC-A030-BC454E31898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65A81B3C-260C-450F-B73B-C5D6783EB3A1}"/>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F5B51A51-F05A-4202-B30C-21C208424949}"/>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7794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2E7DBA-3DC6-47B1-BFA8-B1454371AB5D}"/>
              </a:ext>
            </a:extLst>
          </p:cNvPr>
          <p:cNvSpPr>
            <a:spLocks noGrp="1"/>
          </p:cNvSpPr>
          <p:nvPr>
            <p:ph type="title"/>
          </p:nvPr>
        </p:nvSpPr>
        <p:spPr>
          <a:xfrm>
            <a:off x="349250" y="365125"/>
            <a:ext cx="11004550" cy="1325563"/>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pic>
        <p:nvPicPr>
          <p:cNvPr id="6" name="Grafik 5">
            <a:extLst>
              <a:ext uri="{FF2B5EF4-FFF2-40B4-BE49-F238E27FC236}">
                <a16:creationId xmlns:a16="http://schemas.microsoft.com/office/drawing/2014/main" id="{3F2E3DDD-FB40-4971-A25B-81B51850E2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7" name="Datumsplatzhalter 3">
            <a:extLst>
              <a:ext uri="{FF2B5EF4-FFF2-40B4-BE49-F238E27FC236}">
                <a16:creationId xmlns:a16="http://schemas.microsoft.com/office/drawing/2014/main" id="{B2B32DE5-793D-4F4F-B315-00670EA563B3}"/>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8" name="Fußzeilenplatzhalter 4">
            <a:extLst>
              <a:ext uri="{FF2B5EF4-FFF2-40B4-BE49-F238E27FC236}">
                <a16:creationId xmlns:a16="http://schemas.microsoft.com/office/drawing/2014/main" id="{5C5B6153-BEE8-47E3-97C7-0394CF075D24}"/>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0" name="Foliennummernplatzhalter 5">
            <a:extLst>
              <a:ext uri="{FF2B5EF4-FFF2-40B4-BE49-F238E27FC236}">
                <a16:creationId xmlns:a16="http://schemas.microsoft.com/office/drawing/2014/main" id="{677DF803-AA9A-4908-BA96-E9AF4F96C1A7}"/>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7EB67614-E770-45D4-84C8-887FA2166A2B}"/>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3520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49CA4-D486-43FD-8C93-788B504D0CD5}"/>
              </a:ext>
            </a:extLst>
          </p:cNvPr>
          <p:cNvSpPr>
            <a:spLocks noGrp="1"/>
          </p:cNvSpPr>
          <p:nvPr>
            <p:ph type="title"/>
          </p:nvPr>
        </p:nvSpPr>
        <p:spPr>
          <a:xfrm>
            <a:off x="338138" y="457200"/>
            <a:ext cx="11017250" cy="1117600"/>
          </a:xfrm>
        </p:spPr>
        <p:txBody>
          <a:bodyPr anchor="t" anchorCtr="0"/>
          <a:lstStyle>
            <a:lvl1pPr>
              <a:defRPr sz="32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F925E20F-A383-4249-B3C7-0CA6BCEC8C70}"/>
              </a:ext>
            </a:extLst>
          </p:cNvPr>
          <p:cNvSpPr>
            <a:spLocks noGrp="1"/>
          </p:cNvSpPr>
          <p:nvPr>
            <p:ph idx="1"/>
          </p:nvPr>
        </p:nvSpPr>
        <p:spPr>
          <a:xfrm>
            <a:off x="5183188" y="1839912"/>
            <a:ext cx="6172200" cy="3811588"/>
          </a:xfrm>
        </p:spPr>
        <p:txBody>
          <a:bodyPr/>
          <a:lstStyle>
            <a:lvl1pPr marL="228600" indent="-228600">
              <a:buClr>
                <a:srgbClr val="C1002A"/>
              </a:buClr>
              <a:buFont typeface="Wingdings" panose="05000000000000000000" pitchFamily="2" charset="2"/>
              <a:buChar char="§"/>
              <a:defRPr sz="3200"/>
            </a:lvl1pPr>
            <a:lvl2pPr marL="685800" indent="-228600">
              <a:buClr>
                <a:srgbClr val="C1002A"/>
              </a:buClr>
              <a:buFont typeface="Wingdings" panose="05000000000000000000" pitchFamily="2" charset="2"/>
              <a:buChar char="§"/>
              <a:defRPr sz="2800"/>
            </a:lvl2pPr>
            <a:lvl3pPr marL="1143000" indent="-228600">
              <a:buClr>
                <a:srgbClr val="C1002A"/>
              </a:buClr>
              <a:buFont typeface="Wingdings" panose="05000000000000000000" pitchFamily="2" charset="2"/>
              <a:buChar char="§"/>
              <a:defRPr sz="2400"/>
            </a:lvl3pPr>
            <a:lvl4pPr marL="1600200" indent="-228600">
              <a:buClr>
                <a:srgbClr val="C1002A"/>
              </a:buClr>
              <a:buFont typeface="Wingdings" panose="05000000000000000000" pitchFamily="2" charset="2"/>
              <a:buChar char="§"/>
              <a:defRPr sz="2000"/>
            </a:lvl4pPr>
            <a:lvl5pPr marL="2057400" indent="-228600">
              <a:buClr>
                <a:srgbClr val="C1002A"/>
              </a:buClr>
              <a:buFont typeface="Wingdings" panose="05000000000000000000" pitchFamily="2" charset="2"/>
              <a:buChar char="§"/>
              <a:defRPr sz="2000"/>
            </a:lvl5pPr>
            <a:lvl6pPr>
              <a:defRPr sz="2000"/>
            </a:lvl6pPr>
            <a:lvl7pPr>
              <a:defRPr sz="2000"/>
            </a:lvl7pPr>
            <a:lvl8pPr>
              <a:defRPr sz="2000"/>
            </a:lvl8pPr>
            <a:lvl9pPr>
              <a:defRPr sz="2000"/>
            </a:lvl9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a:extLst>
              <a:ext uri="{FF2B5EF4-FFF2-40B4-BE49-F238E27FC236}">
                <a16:creationId xmlns:a16="http://schemas.microsoft.com/office/drawing/2014/main" id="{EA973379-8140-48BE-B1E1-DABA2718B1F7}"/>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8" name="Grafik 7">
            <a:extLst>
              <a:ext uri="{FF2B5EF4-FFF2-40B4-BE49-F238E27FC236}">
                <a16:creationId xmlns:a16="http://schemas.microsoft.com/office/drawing/2014/main" id="{9C23161F-F2CB-4004-9FEF-2D1D6302BA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FE37C01D-5F37-4947-AB96-E741DC2B3F86}"/>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F9157ED4-E1DD-40C9-B5AA-765B6B291DA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01B277A7-0D9E-41D0-A580-D301AE0BD919}"/>
              </a:ext>
            </a:extLst>
          </p:cNvPr>
          <p:cNvSpPr>
            <a:spLocks noGrp="1"/>
          </p:cNvSpPr>
          <p:nvPr>
            <p:ph type="sldNum" sz="quarter" idx="12"/>
          </p:nvPr>
        </p:nvSpPr>
        <p:spPr>
          <a:xfrm>
            <a:off x="58003" y="6356350"/>
            <a:ext cx="7150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3" name="Grafik 12">
            <a:extLst>
              <a:ext uri="{FF2B5EF4-FFF2-40B4-BE49-F238E27FC236}">
                <a16:creationId xmlns:a16="http://schemas.microsoft.com/office/drawing/2014/main" id="{35EA022C-C442-4CA1-9262-88880F533D9A}"/>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20443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a:extLst>
              <a:ext uri="{FF2B5EF4-FFF2-40B4-BE49-F238E27FC236}">
                <a16:creationId xmlns:a16="http://schemas.microsoft.com/office/drawing/2014/main" id="{497BAC86-9A91-4A67-AC22-3F6C8915255D}"/>
              </a:ext>
            </a:extLst>
          </p:cNvPr>
          <p:cNvSpPr>
            <a:spLocks noGrp="1"/>
          </p:cNvSpPr>
          <p:nvPr>
            <p:ph type="pic" idx="1"/>
          </p:nvPr>
        </p:nvSpPr>
        <p:spPr>
          <a:xfrm>
            <a:off x="4489450" y="1284086"/>
            <a:ext cx="7270750" cy="45769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pic>
        <p:nvPicPr>
          <p:cNvPr id="8" name="Grafik 7">
            <a:extLst>
              <a:ext uri="{FF2B5EF4-FFF2-40B4-BE49-F238E27FC236}">
                <a16:creationId xmlns:a16="http://schemas.microsoft.com/office/drawing/2014/main" id="{040E2106-A88B-4AC7-ADC8-2A0CE0E030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9" name="Datumsplatzhalter 3">
            <a:extLst>
              <a:ext uri="{FF2B5EF4-FFF2-40B4-BE49-F238E27FC236}">
                <a16:creationId xmlns:a16="http://schemas.microsoft.com/office/drawing/2014/main" id="{C0246891-9E5B-41FB-B75D-E90F5EDE692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0" name="Fußzeilenplatzhalter 4">
            <a:extLst>
              <a:ext uri="{FF2B5EF4-FFF2-40B4-BE49-F238E27FC236}">
                <a16:creationId xmlns:a16="http://schemas.microsoft.com/office/drawing/2014/main" id="{A6222998-42A6-4B2F-92DF-295989CDFC70}"/>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2" name="Foliennummernplatzhalter 5">
            <a:extLst>
              <a:ext uri="{FF2B5EF4-FFF2-40B4-BE49-F238E27FC236}">
                <a16:creationId xmlns:a16="http://schemas.microsoft.com/office/drawing/2014/main" id="{38F7923B-6378-4B6C-915D-2BADC50DD9CA}"/>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3" name="Titel 1">
            <a:extLst>
              <a:ext uri="{FF2B5EF4-FFF2-40B4-BE49-F238E27FC236}">
                <a16:creationId xmlns:a16="http://schemas.microsoft.com/office/drawing/2014/main" id="{97B6E691-02E7-405E-8515-580254DFEEB1}"/>
              </a:ext>
            </a:extLst>
          </p:cNvPr>
          <p:cNvSpPr>
            <a:spLocks noGrp="1"/>
          </p:cNvSpPr>
          <p:nvPr>
            <p:ph type="title"/>
          </p:nvPr>
        </p:nvSpPr>
        <p:spPr>
          <a:xfrm>
            <a:off x="338138" y="457200"/>
            <a:ext cx="11017250" cy="672965"/>
          </a:xfrm>
        </p:spPr>
        <p:txBody>
          <a:bodyPr anchor="t" anchorCtr="0"/>
          <a:lstStyle>
            <a:lvl1pPr>
              <a:defRPr sz="32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14" name="Textplatzhalter 3">
            <a:extLst>
              <a:ext uri="{FF2B5EF4-FFF2-40B4-BE49-F238E27FC236}">
                <a16:creationId xmlns:a16="http://schemas.microsoft.com/office/drawing/2014/main" id="{64FC99B4-E263-44EC-B948-FCCA78CD8AD6}"/>
              </a:ext>
            </a:extLst>
          </p:cNvPr>
          <p:cNvSpPr>
            <a:spLocks noGrp="1"/>
          </p:cNvSpPr>
          <p:nvPr>
            <p:ph type="body" sz="half" idx="2"/>
          </p:nvPr>
        </p:nvSpPr>
        <p:spPr>
          <a:xfrm>
            <a:off x="338138" y="184785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Mastertextformat bearbeiten</a:t>
            </a:r>
          </a:p>
        </p:txBody>
      </p:sp>
      <p:pic>
        <p:nvPicPr>
          <p:cNvPr id="15" name="Grafik 14">
            <a:extLst>
              <a:ext uri="{FF2B5EF4-FFF2-40B4-BE49-F238E27FC236}">
                <a16:creationId xmlns:a16="http://schemas.microsoft.com/office/drawing/2014/main" id="{51E5D1F2-CA21-4231-B39F-B8B748D9CDAD}"/>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90297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9615FB-61F6-45CC-86E2-DE336FC3B947}"/>
              </a:ext>
            </a:extLst>
          </p:cNvPr>
          <p:cNvSpPr>
            <a:spLocks noGrp="1"/>
          </p:cNvSpPr>
          <p:nvPr>
            <p:ph type="title"/>
          </p:nvPr>
        </p:nvSpPr>
        <p:spPr>
          <a:xfrm>
            <a:off x="342900" y="365125"/>
            <a:ext cx="11480800" cy="1209675"/>
          </a:xfrm>
        </p:spPr>
        <p:txBody>
          <a:bodyPr anchor="t" anchorCtr="0">
            <a:normAutofit/>
          </a:bodyPr>
          <a:lstStyle>
            <a:lvl1pPr>
              <a:defRPr sz="4000"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6CA421E4-BBD3-4A30-BB5A-2C6C350D05CB}"/>
              </a:ext>
            </a:extLst>
          </p:cNvPr>
          <p:cNvSpPr>
            <a:spLocks noGrp="1"/>
          </p:cNvSpPr>
          <p:nvPr>
            <p:ph type="body" orient="vert" idx="1"/>
          </p:nvPr>
        </p:nvSpPr>
        <p:spPr>
          <a:xfrm>
            <a:off x="342900" y="1825625"/>
            <a:ext cx="11480800" cy="43513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79D5A625-494A-4201-84CD-F4BCAA7C41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92AA9627-69E6-48E3-8A3A-86B1C0D91B4D}"/>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9" name="Fußzeilenplatzhalter 4">
            <a:extLst>
              <a:ext uri="{FF2B5EF4-FFF2-40B4-BE49-F238E27FC236}">
                <a16:creationId xmlns:a16="http://schemas.microsoft.com/office/drawing/2014/main" id="{6D236BD9-B7FA-47AF-82E6-95E074A4F2C3}"/>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145F2E55-22D7-48D7-84D7-CC982C4DC1F8}"/>
              </a:ext>
            </a:extLst>
          </p:cNvPr>
          <p:cNvSpPr>
            <a:spLocks noGrp="1"/>
          </p:cNvSpPr>
          <p:nvPr>
            <p:ph type="sldNum" sz="quarter" idx="12"/>
          </p:nvPr>
        </p:nvSpPr>
        <p:spPr>
          <a:xfrm>
            <a:off x="58003" y="6356350"/>
            <a:ext cx="681830"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099742DF-0B45-482E-A2EB-418D480B2AE3}"/>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629103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93C4F92-0E0B-4DD2-B5F5-9618F0A36F20}"/>
              </a:ext>
            </a:extLst>
          </p:cNvPr>
          <p:cNvSpPr>
            <a:spLocks noGrp="1"/>
          </p:cNvSpPr>
          <p:nvPr>
            <p:ph type="title" orient="vert"/>
          </p:nvPr>
        </p:nvSpPr>
        <p:spPr>
          <a:xfrm>
            <a:off x="10077450" y="365125"/>
            <a:ext cx="1708150" cy="5811838"/>
          </a:xfrm>
        </p:spPr>
        <p:txBody>
          <a:bodyPr vert="eaVert" anchor="t" anchorCtr="0">
            <a:normAutofit/>
          </a:bodyPr>
          <a:lstStyle>
            <a:lvl1pPr>
              <a:defRPr sz="36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Vertikaler Textplatzhalter 2">
            <a:extLst>
              <a:ext uri="{FF2B5EF4-FFF2-40B4-BE49-F238E27FC236}">
                <a16:creationId xmlns:a16="http://schemas.microsoft.com/office/drawing/2014/main" id="{4791673D-3163-4F50-B545-234985F610E8}"/>
              </a:ext>
            </a:extLst>
          </p:cNvPr>
          <p:cNvSpPr>
            <a:spLocks noGrp="1"/>
          </p:cNvSpPr>
          <p:nvPr>
            <p:ph type="body" orient="vert" idx="1"/>
          </p:nvPr>
        </p:nvSpPr>
        <p:spPr>
          <a:xfrm>
            <a:off x="838200" y="365125"/>
            <a:ext cx="8712200" cy="5811838"/>
          </a:xfrm>
        </p:spPr>
        <p:txBody>
          <a:bodyPr vert="eaVert"/>
          <a:lstStyle>
            <a:lvl1pPr marL="228600" indent="-228600">
              <a:buFont typeface="Wingdings" panose="05000000000000000000" pitchFamily="2" charset="2"/>
              <a:buChar char="§"/>
              <a:defRPr/>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07CC5489-8876-4AA1-9A12-6466D36067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DBEC74B9-4CB9-4B57-8AA5-40DAB506B38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9" name="Fußzeilenplatzhalter 4">
            <a:extLst>
              <a:ext uri="{FF2B5EF4-FFF2-40B4-BE49-F238E27FC236}">
                <a16:creationId xmlns:a16="http://schemas.microsoft.com/office/drawing/2014/main" id="{E8FA1273-E431-4CCF-AB7C-C7F0B31C4A5D}"/>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9FFE9BF1-D57F-42D9-A3FD-16AA4044D2E6}"/>
              </a:ext>
            </a:extLst>
          </p:cNvPr>
          <p:cNvSpPr>
            <a:spLocks noGrp="1"/>
          </p:cNvSpPr>
          <p:nvPr>
            <p:ph type="sldNum" sz="quarter" idx="12"/>
          </p:nvPr>
        </p:nvSpPr>
        <p:spPr>
          <a:xfrm>
            <a:off x="58003" y="6356350"/>
            <a:ext cx="706768"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C6CC5F6A-D65E-4BF7-A4A6-5FBB4299CC0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542191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standard headline bo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2CF33D3-17B6-4F01-B05E-E0F78FA3B2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EFBDCB46-AAB7-49E3-AD39-4F3CE35D7666}"/>
              </a:ext>
            </a:extLst>
          </p:cNvPr>
          <p:cNvSpPr>
            <a:spLocks noGrp="1"/>
          </p:cNvSpPr>
          <p:nvPr>
            <p:ph type="ctrTitle"/>
          </p:nvPr>
        </p:nvSpPr>
        <p:spPr>
          <a:xfrm>
            <a:off x="498324" y="532191"/>
            <a:ext cx="10169676" cy="943428"/>
          </a:xfrm>
        </p:spPr>
        <p:txBody>
          <a:bodyPr anchor="t" anchorCtr="0">
            <a:normAutofit/>
          </a:bodyPr>
          <a:lstStyle>
            <a:lvl1pPr algn="l">
              <a:defRPr sz="4000" b="1" cap="all" baseline="0">
                <a:solidFill>
                  <a:srgbClr val="C1002A"/>
                </a:solidFill>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Untertitel 2">
            <a:extLst>
              <a:ext uri="{FF2B5EF4-FFF2-40B4-BE49-F238E27FC236}">
                <a16:creationId xmlns:a16="http://schemas.microsoft.com/office/drawing/2014/main" id="{4936F576-B26E-4C30-BE4E-55D686A97D4E}"/>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4" name="Datumsplatzhalter 3">
            <a:extLst>
              <a:ext uri="{FF2B5EF4-FFF2-40B4-BE49-F238E27FC236}">
                <a16:creationId xmlns:a16="http://schemas.microsoft.com/office/drawing/2014/main" id="{55E173FC-3DB3-4512-879E-50E16E74B661}"/>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5" name="Fußzeilenplatzhalter 4">
            <a:extLst>
              <a:ext uri="{FF2B5EF4-FFF2-40B4-BE49-F238E27FC236}">
                <a16:creationId xmlns:a16="http://schemas.microsoft.com/office/drawing/2014/main" id="{74BB0287-2B5B-4909-BB4A-09A72C5EEB1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6" name="Foliennummernplatzhalter 5">
            <a:extLst>
              <a:ext uri="{FF2B5EF4-FFF2-40B4-BE49-F238E27FC236}">
                <a16:creationId xmlns:a16="http://schemas.microsoft.com/office/drawing/2014/main" id="{5E74A0B4-78BE-4ECB-9462-BF376E3609A9}"/>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9" name="Grafik 8">
            <a:extLst>
              <a:ext uri="{FF2B5EF4-FFF2-40B4-BE49-F238E27FC236}">
                <a16:creationId xmlns:a16="http://schemas.microsoft.com/office/drawing/2014/main" id="{1EE41F38-1E29-4DAE-A5C5-0871B10D5C5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44775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Headline dünn">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498324" y="532191"/>
            <a:ext cx="10169676" cy="943428"/>
          </a:xfrm>
        </p:spPr>
        <p:txBody>
          <a:bodyPr anchor="t" anchorCtr="0">
            <a:normAutofit/>
          </a:bodyPr>
          <a:lstStyle>
            <a:lvl1pPr algn="l">
              <a:defRPr sz="40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498324" y="1935238"/>
            <a:ext cx="10169676" cy="33225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latin typeface="Noto Sans "/>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latin typeface="Noto Sans "/>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4" name="Grafik 13">
            <a:extLst>
              <a:ext uri="{FF2B5EF4-FFF2-40B4-BE49-F238E27FC236}">
                <a16:creationId xmlns:a16="http://schemas.microsoft.com/office/drawing/2014/main" id="{913C9A69-71BC-4300-A2B0-52BDE59852B0}"/>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16874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Aufzählung 1">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1AB38DC-9002-42A5-9B95-F59D00F9A1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2" name="Titel 1">
            <a:extLst>
              <a:ext uri="{FF2B5EF4-FFF2-40B4-BE49-F238E27FC236}">
                <a16:creationId xmlns:a16="http://schemas.microsoft.com/office/drawing/2014/main" id="{00A85363-6E39-4FC8-9813-4068670DDD07}"/>
              </a:ext>
            </a:extLst>
          </p:cNvPr>
          <p:cNvSpPr>
            <a:spLocks noGrp="1"/>
          </p:cNvSpPr>
          <p:nvPr>
            <p:ph type="title"/>
          </p:nvPr>
        </p:nvSpPr>
        <p:spPr>
          <a:xfrm>
            <a:off x="401562" y="517676"/>
            <a:ext cx="10952238" cy="1173012"/>
          </a:xfrm>
        </p:spPr>
        <p:txBody>
          <a:bodyPr anchor="t" anchorCtr="0">
            <a:normAutofit/>
          </a:bodyPr>
          <a:lstStyle>
            <a:lvl1pPr>
              <a:defRPr sz="4000" b="1" cap="all" baseline="0">
                <a:latin typeface="Noto Sans "/>
                <a:ea typeface="Noto Sans Bold" panose="020B0802040504020204" pitchFamily="34"/>
                <a:cs typeface="Noto Sans Bold" panose="020B0802040504020204" pitchFamily="34"/>
              </a:defRPr>
            </a:lvl1pPr>
          </a:lstStyle>
          <a:p>
            <a:r>
              <a:rPr lang="de-DE" dirty="0"/>
              <a:t>Mastertitelformat bearbeiten</a:t>
            </a:r>
          </a:p>
        </p:txBody>
      </p:sp>
      <p:sp>
        <p:nvSpPr>
          <p:cNvPr id="3" name="Inhaltsplatzhalter 2">
            <a:extLst>
              <a:ext uri="{FF2B5EF4-FFF2-40B4-BE49-F238E27FC236}">
                <a16:creationId xmlns:a16="http://schemas.microsoft.com/office/drawing/2014/main" id="{E8DBE976-B56D-411B-86B1-062F5DB757E7}"/>
              </a:ext>
            </a:extLst>
          </p:cNvPr>
          <p:cNvSpPr>
            <a:spLocks noGrp="1"/>
          </p:cNvSpPr>
          <p:nvPr>
            <p:ph idx="1"/>
          </p:nvPr>
        </p:nvSpPr>
        <p:spPr>
          <a:xfrm>
            <a:off x="401562" y="1825625"/>
            <a:ext cx="10952238" cy="4351338"/>
          </a:xfrm>
        </p:spPr>
        <p:txBody>
          <a:bodyPr/>
          <a:lstStyle>
            <a:lvl1pPr marL="228600" indent="-228600">
              <a:buClr>
                <a:srgbClr val="C1002A"/>
              </a:buClr>
              <a:buFont typeface="Wingdings" panose="05000000000000000000" pitchFamily="2" charset="2"/>
              <a:buChar char="§"/>
              <a:defRPr/>
            </a:lvl1pPr>
            <a:lvl2pPr marL="685800" indent="-228600">
              <a:buClr>
                <a:srgbClr val="C1002A"/>
              </a:buClr>
              <a:buFont typeface="Wingdings" panose="05000000000000000000" pitchFamily="2" charset="2"/>
              <a:buChar char="§"/>
              <a:defRPr/>
            </a:lvl2pPr>
            <a:lvl3pPr marL="1143000" indent="-228600">
              <a:buClr>
                <a:srgbClr val="C1002A"/>
              </a:buClr>
              <a:buFont typeface="Wingdings" panose="05000000000000000000" pitchFamily="2" charset="2"/>
              <a:buChar char="§"/>
              <a:defRPr/>
            </a:lvl3pPr>
            <a:lvl4pPr marL="1600200" indent="-228600">
              <a:buClr>
                <a:srgbClr val="C1002A"/>
              </a:buClr>
              <a:buFont typeface="Wingdings" panose="05000000000000000000" pitchFamily="2" charset="2"/>
              <a:buChar char="§"/>
              <a:defRPr/>
            </a:lvl4pPr>
            <a:lvl5pPr marL="2057400" indent="-228600">
              <a:buClr>
                <a:srgbClr val="C1002A"/>
              </a:buClr>
              <a:buFont typeface="Wingdings" panose="05000000000000000000" pitchFamily="2" charset="2"/>
              <a:buChar char="§"/>
              <a:defRPr/>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Datumsplatzhalter 3">
            <a:extLst>
              <a:ext uri="{FF2B5EF4-FFF2-40B4-BE49-F238E27FC236}">
                <a16:creationId xmlns:a16="http://schemas.microsoft.com/office/drawing/2014/main" id="{8C05F9F3-5B3D-4D27-AC50-42733E0DC1BA}"/>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8" name="Fußzeilenplatzhalter 4">
            <a:extLst>
              <a:ext uri="{FF2B5EF4-FFF2-40B4-BE49-F238E27FC236}">
                <a16:creationId xmlns:a16="http://schemas.microsoft.com/office/drawing/2014/main" id="{747B6971-B79F-45E3-8A0E-B2B705F34CFF}"/>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1" name="Foliennummernplatzhalter 5">
            <a:extLst>
              <a:ext uri="{FF2B5EF4-FFF2-40B4-BE49-F238E27FC236}">
                <a16:creationId xmlns:a16="http://schemas.microsoft.com/office/drawing/2014/main" id="{D70019B9-A306-4CAF-A588-B9EFBB791F8A}"/>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pic>
        <p:nvPicPr>
          <p:cNvPr id="12" name="Grafik 11">
            <a:extLst>
              <a:ext uri="{FF2B5EF4-FFF2-40B4-BE49-F238E27FC236}">
                <a16:creationId xmlns:a16="http://schemas.microsoft.com/office/drawing/2014/main" id="{266B1150-5161-4957-8DA5-89FE4D0EC2B8}"/>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668249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ld - Quadrat rot">
    <p:spTree>
      <p:nvGrpSpPr>
        <p:cNvPr id="1" name=""/>
        <p:cNvGrpSpPr/>
        <p:nvPr/>
      </p:nvGrpSpPr>
      <p:grpSpPr>
        <a:xfrm>
          <a:off x="0" y="0"/>
          <a:ext cx="0" cy="0"/>
          <a:chOff x="0" y="0"/>
          <a:chExt cx="0" cy="0"/>
        </a:xfrm>
      </p:grpSpPr>
      <p:pic>
        <p:nvPicPr>
          <p:cNvPr id="3" name="Grafik 2" descr="Ein Bild, das drinnen, Gebäude, sitzend, Tisch enthält.&#10;&#10;Automatisch generierte Beschreibung">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0" y="0"/>
            <a:ext cx="12192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pic>
        <p:nvPicPr>
          <p:cNvPr id="12" name="Grafik 11" descr="Ein Bild, das Becher, Zeichnung enthält.&#10;&#10;Automatisch generierte Beschreibung">
            <a:extLst>
              <a:ext uri="{FF2B5EF4-FFF2-40B4-BE49-F238E27FC236}">
                <a16:creationId xmlns:a16="http://schemas.microsoft.com/office/drawing/2014/main" id="{99341B22-AB51-4815-AA58-08979130310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1423911" y="6325965"/>
            <a:ext cx="554898" cy="425892"/>
          </a:xfrm>
          <a:prstGeom prst="rect">
            <a:avLst/>
          </a:prstGeom>
        </p:spPr>
      </p:pic>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14" name="Rechteck 13">
            <a:extLst>
              <a:ext uri="{FF2B5EF4-FFF2-40B4-BE49-F238E27FC236}">
                <a16:creationId xmlns:a16="http://schemas.microsoft.com/office/drawing/2014/main" id="{379283CC-5882-49AB-AFAF-0F30BC80FBD7}"/>
              </a:ext>
            </a:extLst>
          </p:cNvPr>
          <p:cNvSpPr>
            <a:spLocks noChangeAspect="1"/>
          </p:cNvSpPr>
          <p:nvPr userDrawn="1"/>
        </p:nvSpPr>
        <p:spPr>
          <a:xfrm>
            <a:off x="6540516" y="655572"/>
            <a:ext cx="5153160" cy="5153160"/>
          </a:xfrm>
          <a:prstGeom prst="rect">
            <a:avLst/>
          </a:prstGeom>
          <a:solidFill>
            <a:srgbClr val="C10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2099"/>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6684844" y="990610"/>
            <a:ext cx="5016516" cy="2001459"/>
          </a:xfrm>
        </p:spPr>
        <p:txBody>
          <a:bodyPr anchor="t" anchorCtr="0">
            <a:normAutofit/>
          </a:bodyPr>
          <a:lstStyle>
            <a:lvl1pPr algn="l">
              <a:defRPr sz="3200" cap="all" baseline="0">
                <a:solidFill>
                  <a:schemeClr val="bg1"/>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684844" y="4254500"/>
            <a:ext cx="4739067" cy="12827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5" name="Grafik 14">
            <a:extLst>
              <a:ext uri="{FF2B5EF4-FFF2-40B4-BE49-F238E27FC236}">
                <a16:creationId xmlns:a16="http://schemas.microsoft.com/office/drawing/2014/main" id="{53D9D07B-AAED-4FF5-825D-2EC42395D57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1447822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 quadratisch">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0" indent="0" algn="l">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AEC63B85-136A-4E0A-BFA3-7597DA58D1BF}"/>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95138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 quadratisch Aufzählun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6096000" y="0"/>
            <a:ext cx="6096000" cy="6202428"/>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51681"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303094" y="495311"/>
            <a:ext cx="5424606" cy="1195310"/>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303094" y="1955800"/>
            <a:ext cx="5532556" cy="3981450"/>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C2CBA656-BB91-4A83-B051-088FBF731DE3}"/>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659624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lammer Aufzählun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690142"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l">
              <a:defRPr sz="3200" cap="all" baseline="0">
                <a:solidFill>
                  <a:srgbClr val="C1002A"/>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342900" indent="-342900" algn="l">
              <a:buClr>
                <a:srgbClr val="C1002A"/>
              </a:buClr>
              <a:buFont typeface="Wingdings" panose="05000000000000000000" pitchFamily="2" charset="2"/>
              <a:buChar char="§"/>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a:p>
            <a:r>
              <a:rPr lang="de-DE" dirty="0" err="1"/>
              <a:t>Ööö</a:t>
            </a:r>
            <a:endParaRPr lang="de-DE" dirty="0"/>
          </a:p>
          <a:p>
            <a:r>
              <a:rPr lang="de-DE" dirty="0" err="1"/>
              <a:t>Ooo</a:t>
            </a:r>
            <a:endParaRPr lang="de-DE" dirty="0"/>
          </a:p>
          <a:p>
            <a:r>
              <a:rPr lang="de-DE" dirty="0" err="1"/>
              <a:t>Ppp</a:t>
            </a:r>
            <a:endParaRPr lang="de-DE" dirty="0"/>
          </a:p>
          <a:p>
            <a:r>
              <a:rPr lang="de-DE" dirty="0"/>
              <a:t>ggg</a:t>
            </a:r>
          </a:p>
        </p:txBody>
      </p:sp>
      <p:pic>
        <p:nvPicPr>
          <p:cNvPr id="14" name="Grafik 13">
            <a:extLst>
              <a:ext uri="{FF2B5EF4-FFF2-40B4-BE49-F238E27FC236}">
                <a16:creationId xmlns:a16="http://schemas.microsoft.com/office/drawing/2014/main" id="{79EC2314-0C3F-4360-AA0C-233650FC9F25}"/>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299154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lammer Text">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9B308BF-64A2-4F97-9DDF-DA91D1D941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843" y="4966766"/>
            <a:ext cx="12192000" cy="854826"/>
          </a:xfrm>
          <a:prstGeom prst="rect">
            <a:avLst/>
          </a:prstGeom>
        </p:spPr>
      </p:pic>
      <p:pic>
        <p:nvPicPr>
          <p:cNvPr id="3" name="Grafik 2">
            <a:extLst>
              <a:ext uri="{FF2B5EF4-FFF2-40B4-BE49-F238E27FC236}">
                <a16:creationId xmlns:a16="http://schemas.microsoft.com/office/drawing/2014/main" id="{AE33E8E4-29A4-4CB6-869E-89ADF8B584F9}"/>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24547" y="441732"/>
            <a:ext cx="6096000" cy="883899"/>
          </a:xfrm>
          <a:prstGeom prst="rect">
            <a:avLst/>
          </a:prstGeom>
        </p:spPr>
      </p:pic>
      <p:pic>
        <p:nvPicPr>
          <p:cNvPr id="9" name="Grafik 8">
            <a:extLst>
              <a:ext uri="{FF2B5EF4-FFF2-40B4-BE49-F238E27FC236}">
                <a16:creationId xmlns:a16="http://schemas.microsoft.com/office/drawing/2014/main" id="{92AB1A1C-86F0-475A-B5AE-FF33E392091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10" name="Datumsplatzhalter 3">
            <a:extLst>
              <a:ext uri="{FF2B5EF4-FFF2-40B4-BE49-F238E27FC236}">
                <a16:creationId xmlns:a16="http://schemas.microsoft.com/office/drawing/2014/main" id="{D04832B5-5421-435C-9A5C-D594D5C4EA29}"/>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endParaRPr lang="de-DE" dirty="0"/>
          </a:p>
        </p:txBody>
      </p:sp>
      <p:sp>
        <p:nvSpPr>
          <p:cNvPr id="11" name="Fußzeilenplatzhalter 4">
            <a:extLst>
              <a:ext uri="{FF2B5EF4-FFF2-40B4-BE49-F238E27FC236}">
                <a16:creationId xmlns:a16="http://schemas.microsoft.com/office/drawing/2014/main" id="{CE379078-059A-4359-B1F4-C1BAD1F032BE}"/>
              </a:ext>
            </a:extLst>
          </p:cNvPr>
          <p:cNvSpPr>
            <a:spLocks noGrp="1"/>
          </p:cNvSpPr>
          <p:nvPr>
            <p:ph type="ftr" sz="quarter" idx="11"/>
          </p:nvPr>
        </p:nvSpPr>
        <p:spPr>
          <a:xfrm>
            <a:off x="5007591" y="6356350"/>
            <a:ext cx="6106236" cy="365125"/>
          </a:xfrm>
          <a:prstGeom prst="rect">
            <a:avLst/>
          </a:prstGeom>
        </p:spPr>
        <p:txBody>
          <a:bodyPr/>
          <a:lstStyle>
            <a:lvl1pPr algn="r">
              <a:defRPr>
                <a:solidFill>
                  <a:schemeClr val="bg1"/>
                </a:solidFill>
              </a:defRPr>
            </a:lvl1pPr>
          </a:lstStyle>
          <a:p>
            <a:r>
              <a:rPr lang="de-DE"/>
              <a:t>Seminar Personalauswahl - Beobachtertraining</a:t>
            </a:r>
            <a:endParaRPr lang="de-DE" dirty="0"/>
          </a:p>
        </p:txBody>
      </p:sp>
      <p:sp>
        <p:nvSpPr>
          <p:cNvPr id="13" name="Foliennummernplatzhalter 5">
            <a:extLst>
              <a:ext uri="{FF2B5EF4-FFF2-40B4-BE49-F238E27FC236}">
                <a16:creationId xmlns:a16="http://schemas.microsoft.com/office/drawing/2014/main" id="{0D60F506-1BA5-41CA-9268-CD15EBAE3C5B}"/>
              </a:ext>
            </a:extLst>
          </p:cNvPr>
          <p:cNvSpPr>
            <a:spLocks noGrp="1"/>
          </p:cNvSpPr>
          <p:nvPr>
            <p:ph type="sldNum" sz="quarter" idx="12"/>
          </p:nvPr>
        </p:nvSpPr>
        <p:spPr>
          <a:xfrm>
            <a:off x="58003" y="6356350"/>
            <a:ext cx="780196" cy="365125"/>
          </a:xfrm>
          <a:prstGeom prst="rect">
            <a:avLst/>
          </a:prstGeom>
        </p:spPr>
        <p:txBody>
          <a:bodyPr/>
          <a:lstStyle>
            <a:lvl1pPr algn="l">
              <a:defRPr>
                <a:solidFill>
                  <a:schemeClr val="bg1"/>
                </a:solidFill>
              </a:defRPr>
            </a:lvl1pPr>
          </a:lstStyle>
          <a:p>
            <a:fld id="{07240774-CFD2-4AB8-B231-46D42DA9185A}" type="slidenum">
              <a:rPr lang="de-DE" smtClean="0"/>
              <a:pPr/>
              <a:t>‹#›</a:t>
            </a:fld>
            <a:endParaRPr lang="de-DE" dirty="0"/>
          </a:p>
        </p:txBody>
      </p:sp>
      <p:sp>
        <p:nvSpPr>
          <p:cNvPr id="7" name="Titel 1">
            <a:extLst>
              <a:ext uri="{FF2B5EF4-FFF2-40B4-BE49-F238E27FC236}">
                <a16:creationId xmlns:a16="http://schemas.microsoft.com/office/drawing/2014/main" id="{3A763C94-64CE-44A4-B5A9-0FAD272C9046}"/>
              </a:ext>
            </a:extLst>
          </p:cNvPr>
          <p:cNvSpPr>
            <a:spLocks noGrp="1"/>
          </p:cNvSpPr>
          <p:nvPr>
            <p:ph type="ctrTitle"/>
          </p:nvPr>
        </p:nvSpPr>
        <p:spPr>
          <a:xfrm>
            <a:off x="838199" y="1971065"/>
            <a:ext cx="4718051" cy="2912084"/>
          </a:xfrm>
        </p:spPr>
        <p:txBody>
          <a:bodyPr anchor="t" anchorCtr="0">
            <a:normAutofit/>
          </a:bodyPr>
          <a:lstStyle>
            <a:lvl1pPr algn="ctr">
              <a:lnSpc>
                <a:spcPct val="100000"/>
              </a:lnSpc>
              <a:defRPr sz="3200" cap="all" baseline="0">
                <a:solidFill>
                  <a:srgbClr val="636363"/>
                </a:solidFill>
                <a:latin typeface="Noto Sans "/>
                <a:ea typeface="Noto Sans regular" panose="020B0502040504020204" pitchFamily="34"/>
                <a:cs typeface="Noto Sans regular" panose="020B0502040504020204" pitchFamily="34"/>
              </a:defRPr>
            </a:lvl1pPr>
          </a:lstStyle>
          <a:p>
            <a:r>
              <a:rPr lang="de-DE" dirty="0"/>
              <a:t>Mastertitelformat bearbeiten</a:t>
            </a:r>
          </a:p>
        </p:txBody>
      </p:sp>
      <p:sp>
        <p:nvSpPr>
          <p:cNvPr id="8" name="Untertitel 2">
            <a:extLst>
              <a:ext uri="{FF2B5EF4-FFF2-40B4-BE49-F238E27FC236}">
                <a16:creationId xmlns:a16="http://schemas.microsoft.com/office/drawing/2014/main" id="{EDB2B1E3-9479-4706-87E4-11BB95945EE4}"/>
              </a:ext>
            </a:extLst>
          </p:cNvPr>
          <p:cNvSpPr>
            <a:spLocks noGrp="1"/>
          </p:cNvSpPr>
          <p:nvPr>
            <p:ph type="subTitle" idx="1"/>
          </p:nvPr>
        </p:nvSpPr>
        <p:spPr>
          <a:xfrm>
            <a:off x="6348294" y="1971065"/>
            <a:ext cx="5532556" cy="3140685"/>
          </a:xfrm>
        </p:spPr>
        <p:txBody>
          <a:bodyPr/>
          <a:lstStyle>
            <a:lvl1pPr marL="0" indent="0" algn="l">
              <a:buClr>
                <a:srgbClr val="C1002A"/>
              </a:buClr>
              <a:buFont typeface="Wingdings" panose="05000000000000000000" pitchFamily="2" charset="2"/>
              <a:buNone/>
              <a:defRPr sz="2400">
                <a:solidFill>
                  <a:srgbClr val="63636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pic>
        <p:nvPicPr>
          <p:cNvPr id="14" name="Grafik 13">
            <a:extLst>
              <a:ext uri="{FF2B5EF4-FFF2-40B4-BE49-F238E27FC236}">
                <a16:creationId xmlns:a16="http://schemas.microsoft.com/office/drawing/2014/main" id="{B0DBB178-0375-472C-9DAC-0EFCCF7654F3}"/>
              </a:ext>
            </a:extLst>
          </p:cNvPr>
          <p:cNvPicPr>
            <a:picLocks noChangeAspect="1"/>
          </p:cNvPicPr>
          <p:nvPr userDrawn="1"/>
        </p:nvPicPr>
        <p:blipFill rotWithShape="1">
          <a:blip r:embed="rId5"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3664571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0A2629-F338-4501-9473-0E99B1D13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FFDD1963-0B4B-40C0-8290-FF4399444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7" name="Grafik 6">
            <a:extLst>
              <a:ext uri="{FF2B5EF4-FFF2-40B4-BE49-F238E27FC236}">
                <a16:creationId xmlns:a16="http://schemas.microsoft.com/office/drawing/2014/main" id="{B9DBA5ED-2511-4068-B60A-69DBED234F34}"/>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202429"/>
            <a:ext cx="12192000" cy="672965"/>
          </a:xfrm>
          <a:prstGeom prst="rect">
            <a:avLst/>
          </a:prstGeom>
        </p:spPr>
      </p:pic>
      <p:sp>
        <p:nvSpPr>
          <p:cNvPr id="8" name="Datumsplatzhalter 3">
            <a:extLst>
              <a:ext uri="{FF2B5EF4-FFF2-40B4-BE49-F238E27FC236}">
                <a16:creationId xmlns:a16="http://schemas.microsoft.com/office/drawing/2014/main" id="{263E14F9-F0BC-4E47-AC3B-0EB4106D9853}"/>
              </a:ext>
            </a:extLst>
          </p:cNvPr>
          <p:cNvSpPr>
            <a:spLocks noGrp="1"/>
          </p:cNvSpPr>
          <p:nvPr>
            <p:ph type="dt" sz="half" idx="2"/>
          </p:nvPr>
        </p:nvSpPr>
        <p:spPr>
          <a:xfrm>
            <a:off x="838200" y="6356350"/>
            <a:ext cx="2743200" cy="365125"/>
          </a:xfrm>
          <a:prstGeom prst="rect">
            <a:avLst/>
          </a:prstGeom>
        </p:spPr>
        <p:txBody>
          <a:bodyPr/>
          <a:lstStyle>
            <a:lvl1pPr>
              <a:defRPr>
                <a:solidFill>
                  <a:schemeClr val="bg1"/>
                </a:solidFill>
                <a:latin typeface="Noto Sans "/>
              </a:defRPr>
            </a:lvl1pPr>
          </a:lstStyle>
          <a:p>
            <a:endParaRPr lang="de-DE" dirty="0"/>
          </a:p>
        </p:txBody>
      </p:sp>
      <p:sp>
        <p:nvSpPr>
          <p:cNvPr id="9" name="Fußzeilenplatzhalter 4">
            <a:extLst>
              <a:ext uri="{FF2B5EF4-FFF2-40B4-BE49-F238E27FC236}">
                <a16:creationId xmlns:a16="http://schemas.microsoft.com/office/drawing/2014/main" id="{C1260EEA-C42D-47AB-A95D-C7EB3E7ED8B1}"/>
              </a:ext>
            </a:extLst>
          </p:cNvPr>
          <p:cNvSpPr>
            <a:spLocks noGrp="1"/>
          </p:cNvSpPr>
          <p:nvPr>
            <p:ph type="ftr" sz="quarter" idx="3"/>
          </p:nvPr>
        </p:nvSpPr>
        <p:spPr>
          <a:xfrm>
            <a:off x="5007591" y="6356350"/>
            <a:ext cx="6106236" cy="365125"/>
          </a:xfrm>
          <a:prstGeom prst="rect">
            <a:avLst/>
          </a:prstGeom>
        </p:spPr>
        <p:txBody>
          <a:bodyPr/>
          <a:lstStyle>
            <a:lvl1pPr algn="r">
              <a:defRPr>
                <a:solidFill>
                  <a:schemeClr val="bg1"/>
                </a:solidFill>
                <a:latin typeface="Noto Sans "/>
              </a:defRPr>
            </a:lvl1pPr>
          </a:lstStyle>
          <a:p>
            <a:r>
              <a:rPr lang="de-DE"/>
              <a:t>Seminar Personalauswahl - Beobachtertraining</a:t>
            </a:r>
            <a:endParaRPr lang="de-DE" dirty="0"/>
          </a:p>
        </p:txBody>
      </p:sp>
      <p:sp>
        <p:nvSpPr>
          <p:cNvPr id="10" name="Foliennummernplatzhalter 5">
            <a:extLst>
              <a:ext uri="{FF2B5EF4-FFF2-40B4-BE49-F238E27FC236}">
                <a16:creationId xmlns:a16="http://schemas.microsoft.com/office/drawing/2014/main" id="{7C03EC7E-A973-45B9-8C45-CD16D7E9E5F4}"/>
              </a:ext>
            </a:extLst>
          </p:cNvPr>
          <p:cNvSpPr>
            <a:spLocks noGrp="1"/>
          </p:cNvSpPr>
          <p:nvPr>
            <p:ph type="sldNum" sz="quarter" idx="4"/>
          </p:nvPr>
        </p:nvSpPr>
        <p:spPr>
          <a:xfrm>
            <a:off x="58003" y="6356350"/>
            <a:ext cx="780197" cy="365125"/>
          </a:xfrm>
          <a:prstGeom prst="rect">
            <a:avLst/>
          </a:prstGeom>
        </p:spPr>
        <p:txBody>
          <a:bodyPr/>
          <a:lstStyle>
            <a:lvl1pPr algn="l">
              <a:defRPr>
                <a:solidFill>
                  <a:schemeClr val="bg1"/>
                </a:solidFill>
                <a:latin typeface="Noto Sans "/>
              </a:defRPr>
            </a:lvl1pPr>
          </a:lstStyle>
          <a:p>
            <a:fld id="{07240774-CFD2-4AB8-B231-46D42DA9185A}" type="slidenum">
              <a:rPr lang="de-DE" smtClean="0"/>
              <a:pPr/>
              <a:t>‹#›</a:t>
            </a:fld>
            <a:endParaRPr lang="de-DE" dirty="0"/>
          </a:p>
        </p:txBody>
      </p:sp>
      <p:pic>
        <p:nvPicPr>
          <p:cNvPr id="11" name="Grafik 10">
            <a:extLst>
              <a:ext uri="{FF2B5EF4-FFF2-40B4-BE49-F238E27FC236}">
                <a16:creationId xmlns:a16="http://schemas.microsoft.com/office/drawing/2014/main" id="{E4429CA4-D526-472D-93B4-47445B12FDD1}"/>
              </a:ext>
            </a:extLst>
          </p:cNvPr>
          <p:cNvPicPr>
            <a:picLocks noChangeAspect="1"/>
          </p:cNvPicPr>
          <p:nvPr userDrawn="1"/>
        </p:nvPicPr>
        <p:blipFill rotWithShape="1">
          <a:blip r:embed="rId18" cstate="hqprint">
            <a:extLst>
              <a:ext uri="{28A0092B-C50C-407E-A947-70E740481C1C}">
                <a14:useLocalDpi xmlns:a14="http://schemas.microsoft.com/office/drawing/2010/main" val="0"/>
              </a:ext>
            </a:extLst>
          </a:blip>
          <a:srcRect/>
          <a:stretch/>
        </p:blipFill>
        <p:spPr>
          <a:xfrm>
            <a:off x="11378128" y="6307363"/>
            <a:ext cx="464608" cy="448438"/>
          </a:xfrm>
          <a:prstGeom prst="rect">
            <a:avLst/>
          </a:prstGeom>
        </p:spPr>
      </p:pic>
    </p:spTree>
    <p:extLst>
      <p:ext uri="{BB962C8B-B14F-4D97-AF65-F5344CB8AC3E}">
        <p14:creationId xmlns:p14="http://schemas.microsoft.com/office/powerpoint/2010/main" val="4194612629"/>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1" r:id="rId3"/>
    <p:sldLayoutId id="2147483650" r:id="rId4"/>
    <p:sldLayoutId id="2147483660" r:id="rId5"/>
    <p:sldLayoutId id="2147483661" r:id="rId6"/>
    <p:sldLayoutId id="2147483662" r:id="rId7"/>
    <p:sldLayoutId id="2147483663" r:id="rId8"/>
    <p:sldLayoutId id="2147483664" r:id="rId9"/>
    <p:sldLayoutId id="2147483652" r:id="rId10"/>
    <p:sldLayoutId id="2147483654" r:id="rId11"/>
    <p:sldLayoutId id="2147483656" r:id="rId12"/>
    <p:sldLayoutId id="2147483657" r:id="rId13"/>
    <p:sldLayoutId id="2147483658" r:id="rId14"/>
    <p:sldLayoutId id="2147483659" r:id="rId15"/>
  </p:sldLayoutIdLst>
  <p:hf sldNum="0" hdr="0" dt="0"/>
  <p:txStyles>
    <p:titleStyle>
      <a:lvl1pPr algn="l" defTabSz="914400" rtl="0" eaLnBrk="1" latinLnBrk="0" hangingPunct="1">
        <a:lnSpc>
          <a:spcPct val="90000"/>
        </a:lnSpc>
        <a:spcBef>
          <a:spcPct val="0"/>
        </a:spcBef>
        <a:buNone/>
        <a:defRPr sz="4400" kern="1200">
          <a:solidFill>
            <a:srgbClr val="636363"/>
          </a:solidFill>
          <a:latin typeface="Noto Sans "/>
          <a:ea typeface="Noto Sans regular" panose="020B0502040504020204" pitchFamily="34"/>
          <a:cs typeface="Noto Sans regular" panose="020B0502040504020204" pitchFamily="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36363"/>
          </a:solidFill>
          <a:latin typeface="Noto Sans "/>
          <a:ea typeface="Noto Sans regular" panose="020B0502040504020204" pitchFamily="34"/>
          <a:cs typeface="Noto Sans regular" panose="020B0502040504020204" pitchFamily="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36363"/>
          </a:solidFill>
          <a:latin typeface="Noto Sans "/>
          <a:ea typeface="Noto Sans regular" panose="020B0502040504020204" pitchFamily="34"/>
          <a:cs typeface="Noto Sans regular" panose="020B0502040504020204" pitchFamily="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36363"/>
          </a:solidFill>
          <a:latin typeface="Noto Sans "/>
          <a:ea typeface="Noto Sans regular" panose="020B0502040504020204" pitchFamily="34"/>
          <a:cs typeface="Noto Sans regular" panose="020B0502040504020204"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36363"/>
          </a:solidFill>
          <a:latin typeface="Noto Sans "/>
          <a:ea typeface="Noto Sans regular" panose="020B0502040504020204" pitchFamily="34"/>
          <a:cs typeface="Noto Sans regular" panose="020B0502040504020204" pitchFamily="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flinga.fi/s/F49RJJ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klug-md.de/Wissen/Beobachtungsfehler.htm" TargetMode="External"/><Relationship Id="rId2" Type="http://schemas.openxmlformats.org/officeDocument/2006/relationships/hyperlink" Target="https://www.antidiskriminierungsstelle.de/SharedDocs/downloads/DE/publikationen/Leitfaeden/leitfaden_fair_in_den_job.pdf?__blob=publicationFile&amp;v=3" TargetMode="External"/><Relationship Id="rId1" Type="http://schemas.openxmlformats.org/officeDocument/2006/relationships/slideLayout" Target="../slideLayouts/slideLayout2.xml"/><Relationship Id="rId5" Type="http://schemas.openxmlformats.org/officeDocument/2006/relationships/hyperlink" Target="https://www.wirtschaftspsychologie-aktuell.de/magazin/implicit-biases-mindern-chancengleichheit-bei-personalauswahl/179/" TargetMode="External"/><Relationship Id="rId4" Type="http://schemas.openxmlformats.org/officeDocument/2006/relationships/hyperlink" Target="https://epub.ub.uni-greifswald.de/frontdoor/deliver/index/docId/1420/file/Rebitschek_Dissertation_Bibo.pdf"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glnmjz5GHjw"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AB22-A7CC-A743-A390-0556E755E957}"/>
              </a:ext>
            </a:extLst>
          </p:cNvPr>
          <p:cNvSpPr>
            <a:spLocks noGrp="1"/>
          </p:cNvSpPr>
          <p:nvPr>
            <p:ph type="ctrTitle"/>
          </p:nvPr>
        </p:nvSpPr>
        <p:spPr/>
        <p:txBody>
          <a:bodyPr/>
          <a:lstStyle/>
          <a:p>
            <a:r>
              <a:rPr lang="de-DE"/>
              <a:t>Seminar Personalauswahl</a:t>
            </a:r>
            <a:br>
              <a:rPr lang="de-DE"/>
            </a:br>
            <a:br>
              <a:rPr lang="de-DE"/>
            </a:br>
            <a:r>
              <a:rPr lang="de-DE"/>
              <a:t>Das Beobachtertraining</a:t>
            </a:r>
          </a:p>
        </p:txBody>
      </p:sp>
      <p:sp>
        <p:nvSpPr>
          <p:cNvPr id="3" name="Subtitle 2">
            <a:extLst>
              <a:ext uri="{FF2B5EF4-FFF2-40B4-BE49-F238E27FC236}">
                <a16:creationId xmlns:a16="http://schemas.microsoft.com/office/drawing/2014/main" id="{E053D625-4695-4847-9D61-EF94E188A684}"/>
              </a:ext>
            </a:extLst>
          </p:cNvPr>
          <p:cNvSpPr>
            <a:spLocks noGrp="1"/>
          </p:cNvSpPr>
          <p:nvPr>
            <p:ph type="subTitle" idx="1"/>
          </p:nvPr>
        </p:nvSpPr>
        <p:spPr/>
        <p:txBody>
          <a:bodyPr>
            <a:normAutofit lnSpcReduction="10000"/>
          </a:bodyPr>
          <a:lstStyle/>
          <a:p>
            <a:r>
              <a:rPr lang="de-DE"/>
              <a:t>Referenten:</a:t>
            </a:r>
          </a:p>
          <a:p>
            <a:pPr marL="342900" indent="-342900">
              <a:buFont typeface="Arial" panose="020B0604020202020204" pitchFamily="34" charset="0"/>
              <a:buChar char="•"/>
            </a:pPr>
            <a:r>
              <a:rPr lang="de-DE"/>
              <a:t>Pascale Oberst</a:t>
            </a:r>
          </a:p>
          <a:p>
            <a:pPr marL="342900" indent="-342900">
              <a:buFont typeface="Arial" panose="020B0604020202020204" pitchFamily="34" charset="0"/>
              <a:buChar char="•"/>
            </a:pPr>
            <a:r>
              <a:rPr lang="de-DE"/>
              <a:t>Roman Höhn</a:t>
            </a:r>
          </a:p>
        </p:txBody>
      </p:sp>
    </p:spTree>
    <p:extLst>
      <p:ext uri="{BB962C8B-B14F-4D97-AF65-F5344CB8AC3E}">
        <p14:creationId xmlns:p14="http://schemas.microsoft.com/office/powerpoint/2010/main" val="3188250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lstStyle/>
          <a:p>
            <a:endParaRPr lang="de-DE" dirty="0"/>
          </a:p>
        </p:txBody>
      </p:sp>
      <p:graphicFrame>
        <p:nvGraphicFramePr>
          <p:cNvPr id="5" name="Diagramm 4"/>
          <p:cNvGraphicFramePr/>
          <p:nvPr>
            <p:extLst>
              <p:ext uri="{D42A27DB-BD31-4B8C-83A1-F6EECF244321}">
                <p14:modId xmlns:p14="http://schemas.microsoft.com/office/powerpoint/2010/main" val="3378851563"/>
              </p:ext>
            </p:extLst>
          </p:nvPr>
        </p:nvGraphicFramePr>
        <p:xfrm>
          <a:off x="2463075" y="1660917"/>
          <a:ext cx="7138126" cy="4203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730C37E8-D15E-5340-B452-6D5442B25009}"/>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93134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pic>
        <p:nvPicPr>
          <p:cNvPr id="6" name="Grafik 5"/>
          <p:cNvPicPr>
            <a:picLocks noChangeAspect="1"/>
          </p:cNvPicPr>
          <p:nvPr/>
        </p:nvPicPr>
        <p:blipFill>
          <a:blip r:embed="rId2"/>
          <a:stretch>
            <a:fillRect/>
          </a:stretch>
        </p:blipFill>
        <p:spPr>
          <a:xfrm>
            <a:off x="1580478" y="1623537"/>
            <a:ext cx="9087522" cy="4359170"/>
          </a:xfrm>
          <a:prstGeom prst="rect">
            <a:avLst/>
          </a:prstGeom>
        </p:spPr>
      </p:pic>
      <p:sp>
        <p:nvSpPr>
          <p:cNvPr id="3" name="Untertitel 2"/>
          <p:cNvSpPr>
            <a:spLocks noGrp="1"/>
          </p:cNvSpPr>
          <p:nvPr>
            <p:ph type="subTitle" idx="1"/>
          </p:nvPr>
        </p:nvSpPr>
        <p:spPr>
          <a:xfrm>
            <a:off x="0" y="1935238"/>
            <a:ext cx="10668000" cy="4256556"/>
          </a:xfrm>
        </p:spPr>
        <p:txBody>
          <a:bodyPr>
            <a:normAutofit fontScale="92500" lnSpcReduction="20000"/>
          </a:bodyPr>
          <a:lstStyle/>
          <a:p>
            <a:endParaRPr lang="de-DE" dirty="0"/>
          </a:p>
          <a:p>
            <a:endParaRPr lang="de-DE" dirty="0"/>
          </a:p>
          <a:p>
            <a:endParaRPr lang="de-DE" dirty="0"/>
          </a:p>
          <a:p>
            <a:endParaRPr lang="de-DE" dirty="0"/>
          </a:p>
          <a:p>
            <a:endParaRPr lang="de-DE" dirty="0"/>
          </a:p>
          <a:p>
            <a:endParaRPr lang="de-DE" dirty="0"/>
          </a:p>
          <a:p>
            <a:endParaRPr lang="de-DE" dirty="0"/>
          </a:p>
          <a:p>
            <a:endParaRPr lang="de-DE" sz="1200" dirty="0"/>
          </a:p>
          <a:p>
            <a:endParaRPr lang="de-DE" sz="1200" dirty="0"/>
          </a:p>
          <a:p>
            <a:endParaRPr lang="de-DE" sz="1200" dirty="0"/>
          </a:p>
          <a:p>
            <a:endParaRPr lang="de-DE" sz="1200" dirty="0"/>
          </a:p>
          <a:p>
            <a:endParaRPr lang="de-DE" sz="1200" dirty="0"/>
          </a:p>
          <a:p>
            <a:endParaRPr lang="de-DE" sz="1200" dirty="0"/>
          </a:p>
          <a:p>
            <a:pPr algn="ctr"/>
            <a:r>
              <a:rPr lang="de-DE" sz="1200" dirty="0"/>
              <a:t>                                   (Diagnostik- und Testkuratorium, 2018, S. 31)</a:t>
            </a:r>
          </a:p>
          <a:p>
            <a:endParaRPr lang="de-DE" dirty="0"/>
          </a:p>
        </p:txBody>
      </p:sp>
      <p:sp>
        <p:nvSpPr>
          <p:cNvPr id="7" name="Footer Placeholder 6">
            <a:extLst>
              <a:ext uri="{FF2B5EF4-FFF2-40B4-BE49-F238E27FC236}">
                <a16:creationId xmlns:a16="http://schemas.microsoft.com/office/drawing/2014/main" id="{7EEC724F-E09B-8941-BBF7-BA8C38847243}"/>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55672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normAutofit/>
          </a:bodyPr>
          <a:lstStyle/>
          <a:p>
            <a:pPr algn="ctr"/>
            <a:r>
              <a:rPr lang="de-DE" sz="2000" b="1" i="1" dirty="0"/>
              <a:t>„Für Beobachter/-innen ist es ausreichend, (…) Ausprägungsgrade im konkreten Anwendungsfall zu kennen.“ </a:t>
            </a:r>
            <a:r>
              <a:rPr lang="de-DE" sz="1100" dirty="0"/>
              <a:t>(Diagnostik- und Testkuratorium, 2018, S. 31)</a:t>
            </a:r>
          </a:p>
          <a:p>
            <a:pPr algn="ctr"/>
            <a:endParaRPr lang="de-DE" sz="1100" dirty="0"/>
          </a:p>
          <a:p>
            <a:endParaRPr lang="de-DE" sz="1100" dirty="0"/>
          </a:p>
          <a:p>
            <a:r>
              <a:rPr lang="de-DE" sz="2000" b="1" dirty="0"/>
              <a:t>3 Stufen Modell      </a:t>
            </a:r>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Gute..</a:t>
            </a:r>
          </a:p>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ea typeface="Segoe UI Emoji" panose="020B0502040204020203" pitchFamily="34" charset="0"/>
              </a:rPr>
              <a:t>Mittlere..</a:t>
            </a:r>
          </a:p>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ea typeface="Segoe UI Emoji" panose="020B0502040204020203" pitchFamily="34" charset="0"/>
              </a:rPr>
              <a:t>Schwache..</a:t>
            </a:r>
          </a:p>
          <a:p>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Verhaltensweisen, im Sinne eines Eignungsmerkmals</a:t>
            </a:r>
            <a:r>
              <a:rPr lang="de-DE" sz="2000" b="1" dirty="0">
                <a:solidFill>
                  <a:srgbClr val="C00000"/>
                </a:solidFill>
                <a:latin typeface="Segoe UI Emoji" panose="020B0502040204020203" pitchFamily="34" charset="0"/>
                <a:ea typeface="Segoe UI Emoji" panose="020B0502040204020203" pitchFamily="34" charset="0"/>
              </a:rPr>
              <a:t>.</a:t>
            </a:r>
            <a:endParaRPr lang="de-DE" sz="2000" b="1" dirty="0">
              <a:solidFill>
                <a:srgbClr val="C00000"/>
              </a:solidFill>
            </a:endParaRPr>
          </a:p>
          <a:p>
            <a:pPr algn="ctr"/>
            <a:endParaRPr lang="de-DE" sz="1100" dirty="0"/>
          </a:p>
          <a:p>
            <a:pPr algn="ctr"/>
            <a:endParaRPr lang="de-DE" sz="2000" dirty="0"/>
          </a:p>
        </p:txBody>
      </p:sp>
      <p:sp>
        <p:nvSpPr>
          <p:cNvPr id="6" name="Footer Placeholder 5">
            <a:extLst>
              <a:ext uri="{FF2B5EF4-FFF2-40B4-BE49-F238E27FC236}">
                <a16:creationId xmlns:a16="http://schemas.microsoft.com/office/drawing/2014/main" id="{246D0A59-5340-3942-B0DB-4768D1473C3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285456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normAutofit lnSpcReduction="10000"/>
          </a:bodyPr>
          <a:lstStyle/>
          <a:p>
            <a:endParaRPr lang="de-DE" sz="2000" dirty="0"/>
          </a:p>
          <a:p>
            <a:endParaRPr lang="de-DE" sz="2000" dirty="0"/>
          </a:p>
          <a:p>
            <a:r>
              <a:rPr lang="de-DE" sz="2000" dirty="0"/>
              <a:t>					</a:t>
            </a:r>
            <a:r>
              <a:rPr lang="de-DE" sz="5600" dirty="0">
                <a:solidFill>
                  <a:srgbClr val="C1002A"/>
                </a:solidFill>
                <a:latin typeface="Segoe UI Emoji" panose="020B0502040204020203" pitchFamily="34" charset="0"/>
                <a:ea typeface="Segoe UI Emoji" panose="020B0502040204020203" pitchFamily="34" charset="0"/>
              </a:rPr>
              <a:t> 			</a:t>
            </a:r>
            <a:r>
              <a:rPr lang="de-DE" sz="6600" dirty="0">
                <a:solidFill>
                  <a:srgbClr val="C1002A"/>
                </a:solidFill>
                <a:latin typeface="Segoe UI Emoji" panose="020B0502040204020203" pitchFamily="34" charset="0"/>
                <a:ea typeface="Segoe UI Emoji" panose="020B0502040204020203" pitchFamily="34" charset="0"/>
              </a:rPr>
              <a:t>⁉</a:t>
            </a:r>
            <a:endParaRPr lang="de-DE" sz="6600" dirty="0"/>
          </a:p>
          <a:p>
            <a:pPr algn="ctr"/>
            <a:endParaRPr lang="de-DE" sz="2000" dirty="0">
              <a:hlinkClick r:id="rId2"/>
            </a:endParaRPr>
          </a:p>
          <a:p>
            <a:pPr algn="ctr"/>
            <a:endParaRPr lang="de-DE" sz="2000" dirty="0">
              <a:hlinkClick r:id="rId2"/>
            </a:endParaRPr>
          </a:p>
          <a:p>
            <a:r>
              <a:rPr lang="de-DE" sz="2000" dirty="0">
                <a:hlinkClick r:id="rId2"/>
              </a:rPr>
              <a:t>https://flinga.fi/s/F49RJJP</a:t>
            </a:r>
            <a:endParaRPr lang="de-DE" sz="8600" dirty="0">
              <a:solidFill>
                <a:srgbClr val="C1002A"/>
              </a:solidFill>
            </a:endParaRPr>
          </a:p>
          <a:p>
            <a:r>
              <a:rPr lang="de-DE" sz="2000" dirty="0"/>
              <a:t>Code: F49RJJP</a:t>
            </a:r>
          </a:p>
        </p:txBody>
      </p:sp>
      <p:pic>
        <p:nvPicPr>
          <p:cNvPr id="4" name="Grafik 3"/>
          <p:cNvPicPr>
            <a:picLocks noChangeAspect="1"/>
          </p:cNvPicPr>
          <p:nvPr/>
        </p:nvPicPr>
        <p:blipFill>
          <a:blip r:embed="rId3"/>
          <a:stretch>
            <a:fillRect/>
          </a:stretch>
        </p:blipFill>
        <p:spPr>
          <a:xfrm>
            <a:off x="4285223" y="1935238"/>
            <a:ext cx="2595878" cy="2564974"/>
          </a:xfrm>
          <a:prstGeom prst="rect">
            <a:avLst/>
          </a:prstGeom>
        </p:spPr>
      </p:pic>
      <p:sp>
        <p:nvSpPr>
          <p:cNvPr id="5" name="Titel 1"/>
          <p:cNvSpPr txBox="1">
            <a:spLocks/>
          </p:cNvSpPr>
          <p:nvPr/>
        </p:nvSpPr>
        <p:spPr>
          <a:xfrm>
            <a:off x="1218862" y="4959831"/>
            <a:ext cx="10169676" cy="943428"/>
          </a:xfrm>
          <a:prstGeom prst="rect">
            <a:avLst/>
          </a:prstGeom>
        </p:spPr>
        <p:txBody>
          <a:bodyPr vert="horz" lIns="91440" tIns="45720" rIns="91440" bIns="45720" rtlCol="0" anchor="t" anchorCtr="0">
            <a:normAutofit fontScale="97500"/>
          </a:bodyPr>
          <a:lstStyle>
            <a:lvl1pPr algn="l" defTabSz="914400" rtl="0" eaLnBrk="1" latinLnBrk="0" hangingPunct="1">
              <a:lnSpc>
                <a:spcPct val="90000"/>
              </a:lnSpc>
              <a:spcBef>
                <a:spcPct val="0"/>
              </a:spcBef>
              <a:buNone/>
              <a:defRPr sz="4000" b="1" kern="1200" cap="all" baseline="0">
                <a:solidFill>
                  <a:srgbClr val="C1002A"/>
                </a:solidFill>
                <a:latin typeface="Noto Sans "/>
                <a:ea typeface="Noto Sans Bold" panose="020B0802040504020204" pitchFamily="34"/>
                <a:cs typeface="Noto Sans Bold" panose="020B0802040504020204" pitchFamily="34"/>
              </a:defRPr>
            </a:lvl1pPr>
          </a:lstStyle>
          <a:p>
            <a:pPr algn="ctr"/>
            <a:endParaRPr lang="de-DE" dirty="0"/>
          </a:p>
        </p:txBody>
      </p:sp>
      <p:sp>
        <p:nvSpPr>
          <p:cNvPr id="8" name="Footer Placeholder 7">
            <a:extLst>
              <a:ext uri="{FF2B5EF4-FFF2-40B4-BE49-F238E27FC236}">
                <a16:creationId xmlns:a16="http://schemas.microsoft.com/office/drawing/2014/main" id="{CFD51821-E708-554F-8DAC-F7F9F77344AE}"/>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970638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endParaRPr lang="de-DE" dirty="0"/>
          </a:p>
          <a:p>
            <a:endParaRPr lang="de-DE" dirty="0"/>
          </a:p>
          <a:p>
            <a:endParaRPr lang="de-DE" dirty="0"/>
          </a:p>
          <a:p>
            <a:endParaRPr lang="de-DE" dirty="0"/>
          </a:p>
          <a:p>
            <a:endParaRPr lang="de-DE" sz="1100" dirty="0"/>
          </a:p>
          <a:p>
            <a:endParaRPr lang="de-DE" sz="1100" dirty="0"/>
          </a:p>
          <a:p>
            <a:endParaRPr lang="de-DE" sz="1100" dirty="0"/>
          </a:p>
          <a:p>
            <a:pPr algn="ctr"/>
            <a:r>
              <a:rPr lang="de-DE" sz="1100" dirty="0"/>
              <a:t>               (Diagnostik- und Testkuratorium, 2018, S. 37)</a:t>
            </a:r>
          </a:p>
          <a:p>
            <a:endParaRPr lang="de-DE" dirty="0"/>
          </a:p>
        </p:txBody>
      </p:sp>
      <p:pic>
        <p:nvPicPr>
          <p:cNvPr id="4" name="Picture 2"/>
          <p:cNvPicPr>
            <a:picLocks noChangeAspect="1" noChangeArrowheads="1"/>
          </p:cNvPicPr>
          <p:nvPr/>
        </p:nvPicPr>
        <p:blipFill>
          <a:blip r:embed="rId2" cstate="print"/>
          <a:srcRect/>
          <a:stretch>
            <a:fillRect/>
          </a:stretch>
        </p:blipFill>
        <p:spPr bwMode="auto">
          <a:xfrm>
            <a:off x="1017542" y="1935238"/>
            <a:ext cx="10088359" cy="2709620"/>
          </a:xfrm>
          <a:prstGeom prst="rect">
            <a:avLst/>
          </a:prstGeom>
          <a:noFill/>
          <a:ln w="9525">
            <a:noFill/>
            <a:miter lim="800000"/>
            <a:headEnd/>
            <a:tailEnd/>
          </a:ln>
        </p:spPr>
      </p:pic>
      <p:sp>
        <p:nvSpPr>
          <p:cNvPr id="7" name="Footer Placeholder 6">
            <a:extLst>
              <a:ext uri="{FF2B5EF4-FFF2-40B4-BE49-F238E27FC236}">
                <a16:creationId xmlns:a16="http://schemas.microsoft.com/office/drawing/2014/main" id="{DBD9D561-3B37-C942-A225-F0240AF05738}"/>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138049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normAutofit/>
          </a:bodyPr>
          <a:lstStyle/>
          <a:p>
            <a:r>
              <a:rPr lang="de-DE" sz="2000" b="1" dirty="0">
                <a:solidFill>
                  <a:srgbClr val="C00000"/>
                </a:solidFill>
                <a:latin typeface="Segoe UI Emoji" panose="020B0502040204020203" pitchFamily="34" charset="0"/>
                <a:ea typeface="Segoe UI Emoji" panose="020B0502040204020203" pitchFamily="34" charset="0"/>
              </a:rPr>
              <a:t> → </a:t>
            </a:r>
            <a:r>
              <a:rPr lang="de-DE" sz="2000" b="1" dirty="0" err="1">
                <a:solidFill>
                  <a:srgbClr val="C00000"/>
                </a:solidFill>
                <a:ea typeface="Segoe UI Emoji" panose="020B0502040204020203" pitchFamily="34" charset="0"/>
              </a:rPr>
              <a:t>Primacy</a:t>
            </a:r>
            <a:r>
              <a:rPr lang="de-DE" sz="2000" b="1" dirty="0">
                <a:solidFill>
                  <a:srgbClr val="C00000"/>
                </a:solidFill>
                <a:ea typeface="Segoe UI Emoji" panose="020B0502040204020203" pitchFamily="34" charset="0"/>
              </a:rPr>
              <a:t>-Effekt</a:t>
            </a:r>
          </a:p>
          <a:p>
            <a:pPr algn="ctr"/>
            <a:r>
              <a:rPr lang="de-DE" sz="2000" i="1" dirty="0"/>
              <a:t>„Man spricht von einem </a:t>
            </a:r>
            <a:r>
              <a:rPr lang="de-DE" sz="2000" i="1" dirty="0" err="1"/>
              <a:t>Primacy</a:t>
            </a:r>
            <a:r>
              <a:rPr lang="de-DE" sz="2000" i="1" dirty="0"/>
              <a:t>-Effekt beim diagnostischen Schließen, wenn eine Initialhypothese, die vom ersten Stück Evidenz stark unterstützt wird, letztlich gegenüber einer ebenso stark jedoch später unterstützen Hypothese bei der letztendlichen Diagnose bevorzugt wird.“ </a:t>
            </a:r>
            <a:r>
              <a:rPr lang="de-DE" sz="1100" dirty="0"/>
              <a:t>(</a:t>
            </a:r>
            <a:r>
              <a:rPr lang="de-DE" sz="1100" dirty="0" err="1"/>
              <a:t>Rebitschek</a:t>
            </a:r>
            <a:r>
              <a:rPr lang="de-DE" sz="1100" dirty="0"/>
              <a:t>, 2014, S. 71)</a:t>
            </a:r>
          </a:p>
          <a:p>
            <a:endParaRPr lang="de-DE" sz="1100" dirty="0"/>
          </a:p>
          <a:p>
            <a:r>
              <a:rPr lang="de-DE" sz="2000" dirty="0"/>
              <a:t>Früher Gesamteindruck </a:t>
            </a:r>
            <a:r>
              <a:rPr lang="de-DE" sz="2000" b="1" dirty="0">
                <a:latin typeface="Segoe UI Emoji" panose="020B0502040204020203" pitchFamily="34" charset="0"/>
                <a:ea typeface="Segoe UI Emoji" panose="020B0502040204020203" pitchFamily="34" charset="0"/>
              </a:rPr>
              <a:t>→ </a:t>
            </a:r>
            <a:r>
              <a:rPr lang="de-DE" sz="2000" dirty="0">
                <a:ea typeface="Segoe UI Emoji" panose="020B0502040204020203" pitchFamily="34" charset="0"/>
              </a:rPr>
              <a:t>Versuch, diesen zu Bestätigen </a:t>
            </a:r>
            <a:r>
              <a:rPr lang="de-DE" sz="2000" dirty="0">
                <a:latin typeface="Segoe UI Emoji" panose="020B0502040204020203" pitchFamily="34" charset="0"/>
                <a:ea typeface="Segoe UI Emoji" panose="020B0502040204020203" pitchFamily="34" charset="0"/>
              </a:rPr>
              <a:t>→ </a:t>
            </a:r>
            <a:r>
              <a:rPr lang="de-DE" sz="2000" b="1" dirty="0" err="1">
                <a:solidFill>
                  <a:srgbClr val="C00000"/>
                </a:solidFill>
                <a:ea typeface="Segoe UI Emoji" panose="020B0502040204020203" pitchFamily="34" charset="0"/>
              </a:rPr>
              <a:t>Primacy</a:t>
            </a:r>
            <a:r>
              <a:rPr lang="de-DE" sz="2000" b="1" dirty="0">
                <a:solidFill>
                  <a:srgbClr val="C00000"/>
                </a:solidFill>
                <a:ea typeface="Segoe UI Emoji" panose="020B0502040204020203" pitchFamily="34" charset="0"/>
              </a:rPr>
              <a:t>-Effekt</a:t>
            </a:r>
          </a:p>
          <a:p>
            <a:pPr algn="ctr"/>
            <a:r>
              <a:rPr lang="de-DE" sz="2000" b="1" dirty="0">
                <a:solidFill>
                  <a:srgbClr val="C00000"/>
                </a:solidFill>
                <a:latin typeface="Segoe UI Emoji" panose="020B0502040204020203" pitchFamily="34" charset="0"/>
                <a:ea typeface="Segoe UI Emoji" panose="020B0502040204020203" pitchFamily="34" charset="0"/>
              </a:rPr>
              <a:t>⇆</a:t>
            </a:r>
          </a:p>
          <a:p>
            <a:r>
              <a:rPr lang="de-DE" sz="2000" dirty="0">
                <a:ea typeface="Segoe UI Emoji" panose="020B0502040204020203" pitchFamily="34" charset="0"/>
              </a:rPr>
              <a:t>Unklarer Gesamteindruck</a:t>
            </a:r>
            <a:r>
              <a:rPr lang="de-DE" sz="2000" dirty="0">
                <a:solidFill>
                  <a:srgbClr val="C00000"/>
                </a:solidFill>
                <a:latin typeface="Segoe UI Emoji" panose="020B0502040204020203" pitchFamily="34" charset="0"/>
                <a:ea typeface="Segoe UI Emoji" panose="020B0502040204020203" pitchFamily="34" charset="0"/>
              </a:rPr>
              <a:t> </a:t>
            </a:r>
            <a:r>
              <a:rPr lang="de-DE" sz="2000" b="1" dirty="0">
                <a:latin typeface="Segoe UI Emoji" panose="020B0502040204020203" pitchFamily="34" charset="0"/>
                <a:ea typeface="Segoe UI Emoji" panose="020B0502040204020203" pitchFamily="34" charset="0"/>
              </a:rPr>
              <a:t>→ </a:t>
            </a:r>
            <a:r>
              <a:rPr lang="de-DE" sz="2000" dirty="0">
                <a:ea typeface="Segoe UI Emoji" panose="020B0502040204020203" pitchFamily="34" charset="0"/>
              </a:rPr>
              <a:t>Versuch, diesen zu beseitigen</a:t>
            </a:r>
            <a:r>
              <a:rPr lang="de-DE" sz="2000" b="1" dirty="0">
                <a:latin typeface="Segoe UI Emoji" panose="020B0502040204020203" pitchFamily="34" charset="0"/>
                <a:ea typeface="Segoe UI Emoji" panose="020B0502040204020203" pitchFamily="34" charset="0"/>
              </a:rPr>
              <a:t>→ </a:t>
            </a:r>
            <a:r>
              <a:rPr lang="de-DE" sz="2000" b="1" dirty="0" err="1">
                <a:solidFill>
                  <a:srgbClr val="C1002A"/>
                </a:solidFill>
                <a:ea typeface="Segoe UI Emoji" panose="020B0502040204020203" pitchFamily="34" charset="0"/>
              </a:rPr>
              <a:t>Regency</a:t>
            </a:r>
            <a:r>
              <a:rPr lang="de-DE" sz="2000" b="1" dirty="0">
                <a:solidFill>
                  <a:srgbClr val="C1002A"/>
                </a:solidFill>
                <a:ea typeface="Segoe UI Emoji" panose="020B0502040204020203" pitchFamily="34" charset="0"/>
              </a:rPr>
              <a:t>-Effekt</a:t>
            </a:r>
            <a:endParaRPr lang="de-DE" sz="2000" b="1" dirty="0">
              <a:solidFill>
                <a:srgbClr val="C1002A"/>
              </a:solidFill>
            </a:endParaRPr>
          </a:p>
          <a:p>
            <a:pPr algn="ctr"/>
            <a:endParaRPr lang="de-DE" sz="2000" i="1" dirty="0"/>
          </a:p>
          <a:p>
            <a:endParaRPr lang="de-DE" sz="1600" b="1" dirty="0">
              <a:solidFill>
                <a:srgbClr val="C00000"/>
              </a:solidFill>
            </a:endParaRPr>
          </a:p>
          <a:p>
            <a:pPr marL="342900" indent="-342900">
              <a:buFont typeface="Arial" panose="020B0604020202020204" pitchFamily="34" charset="0"/>
              <a:buChar char="•"/>
            </a:pPr>
            <a:endParaRPr lang="de-DE" sz="2000" b="1" dirty="0"/>
          </a:p>
        </p:txBody>
      </p:sp>
      <p:sp>
        <p:nvSpPr>
          <p:cNvPr id="6" name="Footer Placeholder 5">
            <a:extLst>
              <a:ext uri="{FF2B5EF4-FFF2-40B4-BE49-F238E27FC236}">
                <a16:creationId xmlns:a16="http://schemas.microsoft.com/office/drawing/2014/main" id="{1CF11455-E4DF-C941-9EE2-D2446228A0D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493797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normAutofit/>
          </a:bodyPr>
          <a:lstStyle/>
          <a:p>
            <a:r>
              <a:rPr lang="de-DE" sz="2200" b="1" dirty="0">
                <a:solidFill>
                  <a:srgbClr val="C00000"/>
                </a:solidFill>
                <a:latin typeface="Segoe UI Emoji" panose="020B0502040204020203" pitchFamily="34" charset="0"/>
                <a:ea typeface="Segoe UI Emoji" panose="020B0502040204020203" pitchFamily="34" charset="0"/>
              </a:rPr>
              <a:t> → </a:t>
            </a:r>
            <a:r>
              <a:rPr lang="de-DE" sz="2000" b="1" dirty="0">
                <a:solidFill>
                  <a:srgbClr val="C00000"/>
                </a:solidFill>
              </a:rPr>
              <a:t>Rosenthal-/ Pygmalion-Effekt </a:t>
            </a:r>
            <a:r>
              <a:rPr lang="de-DE" sz="2000" b="1" dirty="0">
                <a:solidFill>
                  <a:srgbClr val="C1002A"/>
                </a:solidFill>
              </a:rPr>
              <a:t>(</a:t>
            </a:r>
            <a:r>
              <a:rPr lang="de-DE" sz="2000" b="1" dirty="0" err="1">
                <a:solidFill>
                  <a:srgbClr val="C1002A"/>
                </a:solidFill>
              </a:rPr>
              <a:t>self</a:t>
            </a:r>
            <a:r>
              <a:rPr lang="de-DE" sz="2000" b="1" dirty="0">
                <a:solidFill>
                  <a:srgbClr val="C1002A"/>
                </a:solidFill>
              </a:rPr>
              <a:t> </a:t>
            </a:r>
            <a:r>
              <a:rPr lang="de-DE" sz="2000" b="1" dirty="0" err="1">
                <a:solidFill>
                  <a:srgbClr val="C1002A"/>
                </a:solidFill>
              </a:rPr>
              <a:t>fulfilling</a:t>
            </a:r>
            <a:r>
              <a:rPr lang="de-DE" sz="2000" b="1" dirty="0">
                <a:solidFill>
                  <a:srgbClr val="C1002A"/>
                </a:solidFill>
              </a:rPr>
              <a:t> </a:t>
            </a:r>
            <a:r>
              <a:rPr lang="de-DE" sz="2000" b="1" dirty="0" err="1">
                <a:solidFill>
                  <a:srgbClr val="C1002A"/>
                </a:solidFill>
              </a:rPr>
              <a:t>prophecy</a:t>
            </a:r>
            <a:r>
              <a:rPr lang="de-DE" sz="2000" b="1" dirty="0">
                <a:solidFill>
                  <a:srgbClr val="C1002A"/>
                </a:solidFill>
              </a:rPr>
              <a:t>)</a:t>
            </a:r>
          </a:p>
          <a:p>
            <a:pPr algn="ctr"/>
            <a:r>
              <a:rPr lang="de-DE" sz="2000" i="1" dirty="0"/>
              <a:t>„Als Pygmalion-Effekt wird in der Psychologie der Befund bezeichnet, dass die Erwartungshaltung einer Person (meist unbewusst) Auswirkung auf die Ergebnisse hat.“</a:t>
            </a:r>
            <a:endParaRPr lang="de-DE" sz="1100" dirty="0"/>
          </a:p>
          <a:p>
            <a:pPr algn="ctr"/>
            <a:r>
              <a:rPr lang="de-DE" sz="1100" dirty="0"/>
              <a:t>(Wehner, 2013, S.52)</a:t>
            </a:r>
          </a:p>
          <a:p>
            <a:pPr algn="ctr"/>
            <a:endParaRPr lang="de-DE" sz="2200" dirty="0"/>
          </a:p>
          <a:p>
            <a:r>
              <a:rPr lang="de-DE" sz="2000" dirty="0"/>
              <a:t>Vorinformationen</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Erwartungshaltung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Rosenthal-/ Pygmalion-Effekt </a:t>
            </a:r>
            <a:endParaRPr lang="de-DE" sz="2000" b="1" dirty="0">
              <a:solidFill>
                <a:srgbClr val="C1002A"/>
              </a:solidFill>
            </a:endParaRPr>
          </a:p>
          <a:p>
            <a:endParaRPr lang="de-DE" sz="2000" b="1" dirty="0">
              <a:solidFill>
                <a:srgbClr val="C00000"/>
              </a:solidFill>
            </a:endParaRPr>
          </a:p>
        </p:txBody>
      </p:sp>
      <p:sp>
        <p:nvSpPr>
          <p:cNvPr id="6" name="Footer Placeholder 5">
            <a:extLst>
              <a:ext uri="{FF2B5EF4-FFF2-40B4-BE49-F238E27FC236}">
                <a16:creationId xmlns:a16="http://schemas.microsoft.com/office/drawing/2014/main" id="{0711ABC7-43D0-5B49-B688-F8C0614B056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300944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r>
              <a:rPr lang="de-DE" sz="20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Sympathie-Effekt</a:t>
            </a:r>
          </a:p>
          <a:p>
            <a:pPr algn="ctr"/>
            <a:r>
              <a:rPr lang="de-DE" sz="2000" i="1" dirty="0"/>
              <a:t>„Der Sympathie-Effekt kennzeichnet die Tendenz, einem als sympathisch erlebten Menschen generell positive Eigenschaften zuzuschreiben und ihnen ein höheres Gewicht bei der Bewertung zu geben sowie seine Schwächen zu übersehen oder diese geringer zu gewichten.“ </a:t>
            </a:r>
            <a:r>
              <a:rPr lang="de-DE" sz="1100" i="1" dirty="0"/>
              <a:t>(Klug, o.J.,)</a:t>
            </a:r>
          </a:p>
          <a:p>
            <a:pPr algn="ctr"/>
            <a:endParaRPr lang="de-DE" sz="1100" i="1" dirty="0"/>
          </a:p>
          <a:p>
            <a:r>
              <a:rPr lang="de-DE" sz="2000" dirty="0"/>
              <a:t>Ähnlichkeiten</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Sympathie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Sympathie-Effekt</a:t>
            </a:r>
            <a:endParaRPr lang="de-DE" sz="2000" b="1" i="1" dirty="0">
              <a:solidFill>
                <a:srgbClr val="C1002A"/>
              </a:solidFill>
            </a:endParaRPr>
          </a:p>
          <a:p>
            <a:endParaRPr lang="de-DE" sz="2000" i="1" dirty="0"/>
          </a:p>
        </p:txBody>
      </p:sp>
      <p:sp>
        <p:nvSpPr>
          <p:cNvPr id="6" name="Footer Placeholder 5">
            <a:extLst>
              <a:ext uri="{FF2B5EF4-FFF2-40B4-BE49-F238E27FC236}">
                <a16:creationId xmlns:a16="http://schemas.microsoft.com/office/drawing/2014/main" id="{995F0ED2-CB14-1B40-ACA0-297E3D08B8E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302183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Fehlerquellen</a:t>
            </a:r>
          </a:p>
        </p:txBody>
      </p:sp>
      <p:sp>
        <p:nvSpPr>
          <p:cNvPr id="3" name="Untertitel 2"/>
          <p:cNvSpPr>
            <a:spLocks noGrp="1"/>
          </p:cNvSpPr>
          <p:nvPr>
            <p:ph type="subTitle" idx="1"/>
          </p:nvPr>
        </p:nvSpPr>
        <p:spPr/>
        <p:txBody>
          <a:bodyPr/>
          <a:lstStyle/>
          <a:p>
            <a:r>
              <a:rPr lang="de-DE" sz="2800" b="1" dirty="0">
                <a:solidFill>
                  <a:srgbClr val="C00000"/>
                </a:solidFill>
                <a:latin typeface="Segoe UI Emoji" panose="020B0502040204020203" pitchFamily="34" charset="0"/>
                <a:ea typeface="Segoe UI Emoji" panose="020B0502040204020203" pitchFamily="34" charset="0"/>
              </a:rPr>
              <a:t>→ </a:t>
            </a:r>
            <a:r>
              <a:rPr lang="de-DE" sz="2000" b="1" dirty="0">
                <a:solidFill>
                  <a:srgbClr val="C00000"/>
                </a:solidFill>
                <a:ea typeface="Segoe UI Emoji" panose="020B0502040204020203" pitchFamily="34" charset="0"/>
              </a:rPr>
              <a:t>Halo-Effekt</a:t>
            </a:r>
          </a:p>
          <a:p>
            <a:pPr algn="ctr"/>
            <a:r>
              <a:rPr lang="de-DE" sz="2000" i="1" dirty="0">
                <a:ea typeface="Segoe UI Emoji" panose="020B0502040204020203" pitchFamily="34" charset="0"/>
              </a:rPr>
              <a:t>„</a:t>
            </a:r>
            <a:r>
              <a:rPr lang="de-DE" sz="2000" i="1" dirty="0"/>
              <a:t> Am bedeutsamsten ist vermutlich der Halo-Effekt, auch als „Hofeffekt“ bezeichnet, der sich in unangemessen hohen Korrelationen der Urteile einer Beobachterin bzw. eines Beobachters zwischen verschiedenen Merkmalen einer Person äußert.“</a:t>
            </a:r>
            <a:endParaRPr lang="de-DE" sz="1100" dirty="0"/>
          </a:p>
          <a:p>
            <a:pPr algn="ctr"/>
            <a:r>
              <a:rPr lang="de-DE" sz="1100" i="1" dirty="0"/>
              <a:t>(Schmitz-</a:t>
            </a:r>
            <a:r>
              <a:rPr lang="de-DE" sz="1100" i="1" dirty="0" err="1"/>
              <a:t>Atzer</a:t>
            </a:r>
            <a:r>
              <a:rPr lang="de-DE" sz="1100" i="1" dirty="0"/>
              <a:t> et. al., 2021, S.422)</a:t>
            </a:r>
          </a:p>
          <a:p>
            <a:pPr algn="ctr"/>
            <a:endParaRPr lang="de-DE" sz="1100" i="1" dirty="0"/>
          </a:p>
          <a:p>
            <a:r>
              <a:rPr lang="de-DE" sz="2000" dirty="0"/>
              <a:t>Herausragendes Merkmal</a:t>
            </a:r>
            <a:r>
              <a:rPr lang="de-DE" sz="2000" dirty="0">
                <a:latin typeface="Segoe UI Emoji" panose="020B0502040204020203" pitchFamily="34" charset="0"/>
                <a:ea typeface="Segoe UI Emoji" panose="020B0502040204020203" pitchFamily="34" charset="0"/>
              </a:rPr>
              <a:t> → </a:t>
            </a:r>
            <a:r>
              <a:rPr lang="de-DE" sz="2000" dirty="0">
                <a:ea typeface="Segoe UI Emoji" panose="020B0502040204020203" pitchFamily="34" charset="0"/>
              </a:rPr>
              <a:t>Einfluss auf Urteil anderer Merkmale </a:t>
            </a:r>
            <a:r>
              <a:rPr lang="de-DE" sz="2000" dirty="0">
                <a:latin typeface="Segoe UI Emoji" panose="020B0502040204020203" pitchFamily="34" charset="0"/>
                <a:ea typeface="Segoe UI Emoji" panose="020B0502040204020203" pitchFamily="34" charset="0"/>
              </a:rPr>
              <a:t>→ </a:t>
            </a:r>
            <a:r>
              <a:rPr lang="de-DE" sz="2000" b="1" dirty="0">
                <a:solidFill>
                  <a:srgbClr val="C1002A"/>
                </a:solidFill>
                <a:ea typeface="Segoe UI Emoji" panose="020B0502040204020203" pitchFamily="34" charset="0"/>
              </a:rPr>
              <a:t>Halo-Effekt</a:t>
            </a:r>
            <a:endParaRPr lang="de-DE" sz="2000" b="1" i="1" dirty="0">
              <a:solidFill>
                <a:srgbClr val="C1002A"/>
              </a:solidFill>
            </a:endParaRPr>
          </a:p>
        </p:txBody>
      </p:sp>
      <p:sp>
        <p:nvSpPr>
          <p:cNvPr id="6" name="Footer Placeholder 5">
            <a:extLst>
              <a:ext uri="{FF2B5EF4-FFF2-40B4-BE49-F238E27FC236}">
                <a16:creationId xmlns:a16="http://schemas.microsoft.com/office/drawing/2014/main" id="{CD5FEE51-26B9-D745-AA7F-B0737A817C5D}"/>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51230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7F20C5D-4027-474B-A5B7-BE8E4D5F794A}"/>
              </a:ext>
            </a:extLst>
          </p:cNvPr>
          <p:cNvSpPr>
            <a:spLocks noGrp="1"/>
          </p:cNvSpPr>
          <p:nvPr>
            <p:ph type="ftr" sz="quarter" idx="11"/>
          </p:nvPr>
        </p:nvSpPr>
        <p:spPr/>
        <p:txBody>
          <a:bodyPr/>
          <a:lstStyle/>
          <a:p>
            <a:r>
              <a:rPr lang="de-DE"/>
              <a:t>Seminar Personalauswahl - Beobachtertraining</a:t>
            </a:r>
            <a:endParaRPr lang="de-DE" dirty="0"/>
          </a:p>
        </p:txBody>
      </p:sp>
      <p:sp>
        <p:nvSpPr>
          <p:cNvPr id="7" name="Title 6">
            <a:extLst>
              <a:ext uri="{FF2B5EF4-FFF2-40B4-BE49-F238E27FC236}">
                <a16:creationId xmlns:a16="http://schemas.microsoft.com/office/drawing/2014/main" id="{74662299-94B6-4A4F-AAC0-92276FE9BD37}"/>
              </a:ext>
            </a:extLst>
          </p:cNvPr>
          <p:cNvSpPr>
            <a:spLocks noGrp="1"/>
          </p:cNvSpPr>
          <p:nvPr>
            <p:ph type="ctrTitle"/>
          </p:nvPr>
        </p:nvSpPr>
        <p:spPr/>
        <p:txBody>
          <a:bodyPr/>
          <a:lstStyle/>
          <a:p>
            <a:r>
              <a:rPr lang="de-DE" dirty="0"/>
              <a:t>AGG - Allgemeines Gleichbehandlungs-gesetz</a:t>
            </a:r>
          </a:p>
        </p:txBody>
      </p:sp>
      <p:sp>
        <p:nvSpPr>
          <p:cNvPr id="8" name="Subtitle 7">
            <a:extLst>
              <a:ext uri="{FF2B5EF4-FFF2-40B4-BE49-F238E27FC236}">
                <a16:creationId xmlns:a16="http://schemas.microsoft.com/office/drawing/2014/main" id="{5C59FEB8-682D-D746-89DE-D69FA7B1AD69}"/>
              </a:ext>
            </a:extLst>
          </p:cNvPr>
          <p:cNvSpPr>
            <a:spLocks noGrp="1"/>
          </p:cNvSpPr>
          <p:nvPr>
            <p:ph type="subTitle" idx="1"/>
          </p:nvPr>
        </p:nvSpPr>
        <p:spPr/>
        <p:txBody>
          <a:bodyPr/>
          <a:lstStyle/>
          <a:p>
            <a:r>
              <a:rPr lang="de-DE" dirty="0"/>
              <a:t>Relevanz für das Beobachtertraining</a:t>
            </a:r>
          </a:p>
        </p:txBody>
      </p:sp>
    </p:spTree>
    <p:extLst>
      <p:ext uri="{BB962C8B-B14F-4D97-AF65-F5344CB8AC3E}">
        <p14:creationId xmlns:p14="http://schemas.microsoft.com/office/powerpoint/2010/main" val="2280535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5312B95-67E7-D54F-9ECD-0A283AE7C3CF}"/>
              </a:ext>
            </a:extLst>
          </p:cNvPr>
          <p:cNvSpPr>
            <a:spLocks noGrp="1"/>
          </p:cNvSpPr>
          <p:nvPr>
            <p:ph type="ftr" sz="quarter" idx="11"/>
          </p:nvPr>
        </p:nvSpPr>
        <p:spPr/>
        <p:txBody>
          <a:bodyPr/>
          <a:lstStyle/>
          <a:p>
            <a:r>
              <a:rPr lang="de-DE"/>
              <a:t>Seminar Personalauswahl - Beobachtertraining</a:t>
            </a:r>
            <a:endParaRPr lang="de-DE" dirty="0"/>
          </a:p>
        </p:txBody>
      </p:sp>
      <p:sp>
        <p:nvSpPr>
          <p:cNvPr id="3" name="Title 2">
            <a:extLst>
              <a:ext uri="{FF2B5EF4-FFF2-40B4-BE49-F238E27FC236}">
                <a16:creationId xmlns:a16="http://schemas.microsoft.com/office/drawing/2014/main" id="{CE6B533C-5563-5B4C-A107-1500821C5730}"/>
              </a:ext>
            </a:extLst>
          </p:cNvPr>
          <p:cNvSpPr>
            <a:spLocks noGrp="1"/>
          </p:cNvSpPr>
          <p:nvPr>
            <p:ph type="ctrTitle"/>
          </p:nvPr>
        </p:nvSpPr>
        <p:spPr/>
        <p:txBody>
          <a:bodyPr/>
          <a:lstStyle/>
          <a:p>
            <a:r>
              <a:rPr lang="de-DE"/>
              <a:t>Überblick</a:t>
            </a:r>
          </a:p>
        </p:txBody>
      </p:sp>
      <p:sp>
        <p:nvSpPr>
          <p:cNvPr id="4" name="Subtitle 3">
            <a:extLst>
              <a:ext uri="{FF2B5EF4-FFF2-40B4-BE49-F238E27FC236}">
                <a16:creationId xmlns:a16="http://schemas.microsoft.com/office/drawing/2014/main" id="{CB13647B-20C6-D647-9237-5922A265C312}"/>
              </a:ext>
            </a:extLst>
          </p:cNvPr>
          <p:cNvSpPr>
            <a:spLocks noGrp="1"/>
          </p:cNvSpPr>
          <p:nvPr>
            <p:ph type="subTitle" idx="1"/>
          </p:nvPr>
        </p:nvSpPr>
        <p:spPr>
          <a:xfrm>
            <a:off x="303094" y="1438275"/>
            <a:ext cx="5532556" cy="3981450"/>
          </a:xfrm>
        </p:spPr>
        <p:txBody>
          <a:bodyPr>
            <a:normAutofit fontScale="92500" lnSpcReduction="20000"/>
          </a:bodyPr>
          <a:lstStyle/>
          <a:p>
            <a:pPr marL="457200" indent="-457200">
              <a:buFont typeface="+mj-lt"/>
              <a:buAutoNum type="arabicPeriod"/>
            </a:pPr>
            <a:r>
              <a:rPr lang="de-DE"/>
              <a:t>Einstiegssituation</a:t>
            </a:r>
          </a:p>
          <a:p>
            <a:pPr marL="457200" indent="-457200">
              <a:buFont typeface="+mj-lt"/>
              <a:buAutoNum type="arabicPeriod"/>
            </a:pPr>
            <a:r>
              <a:rPr lang="de-DE"/>
              <a:t>Einführung</a:t>
            </a:r>
          </a:p>
          <a:p>
            <a:pPr marL="457200" indent="-457200">
              <a:buFont typeface="+mj-lt"/>
              <a:buAutoNum type="arabicPeriod"/>
            </a:pPr>
            <a:r>
              <a:rPr lang="de-DE"/>
              <a:t>Verhaltensnahe Operationalisierung</a:t>
            </a:r>
          </a:p>
          <a:p>
            <a:pPr marL="457200" indent="-457200">
              <a:buFont typeface="+mj-lt"/>
              <a:buAutoNum type="arabicPeriod"/>
            </a:pPr>
            <a:r>
              <a:rPr lang="de-DE"/>
              <a:t>Häufige Fehlerquellen</a:t>
            </a:r>
          </a:p>
          <a:p>
            <a:pPr marL="457200" indent="-457200">
              <a:buFont typeface="+mj-lt"/>
              <a:buAutoNum type="arabicPeriod"/>
            </a:pPr>
            <a:r>
              <a:rPr lang="de-DE"/>
              <a:t>Gleichbehandlung im AC</a:t>
            </a:r>
          </a:p>
          <a:p>
            <a:pPr marL="457200" indent="-457200">
              <a:buFont typeface="+mj-lt"/>
              <a:buAutoNum type="arabicPeriod"/>
            </a:pPr>
            <a:r>
              <a:rPr lang="de-DE"/>
              <a:t>Allgemeines Gleichbehandlungsgesetz</a:t>
            </a:r>
          </a:p>
          <a:p>
            <a:pPr marL="457200" indent="-457200">
              <a:buFont typeface="+mj-lt"/>
              <a:buAutoNum type="arabicPeriod"/>
            </a:pPr>
            <a:r>
              <a:rPr lang="de-DE"/>
              <a:t>Empirische Erkenntnisse</a:t>
            </a:r>
          </a:p>
          <a:p>
            <a:pPr marL="457200" indent="-457200">
              <a:buFont typeface="+mj-lt"/>
              <a:buAutoNum type="arabicPeriod"/>
            </a:pPr>
            <a:r>
              <a:rPr lang="de-DE"/>
              <a:t>Implicit Biases</a:t>
            </a:r>
          </a:p>
          <a:p>
            <a:pPr marL="457200" indent="-457200">
              <a:buFont typeface="+mj-lt"/>
              <a:buAutoNum type="arabicPeriod"/>
            </a:pPr>
            <a:r>
              <a:rPr lang="de-DE"/>
              <a:t>Rahmenbedingungen</a:t>
            </a:r>
          </a:p>
          <a:p>
            <a:pPr marL="457200" indent="-457200">
              <a:buFont typeface="+mj-lt"/>
              <a:buAutoNum type="arabicPeriod"/>
            </a:pPr>
            <a:r>
              <a:rPr lang="de-DE"/>
              <a:t>Praxisbeispiele</a:t>
            </a:r>
          </a:p>
          <a:p>
            <a:pPr marL="457200" indent="-457200">
              <a:buFont typeface="+mj-lt"/>
              <a:buAutoNum type="arabicPeriod"/>
            </a:pPr>
            <a:r>
              <a:rPr lang="de-DE"/>
              <a:t>Literaturverzeichnis</a:t>
            </a:r>
          </a:p>
        </p:txBody>
      </p:sp>
    </p:spTree>
    <p:extLst>
      <p:ext uri="{BB962C8B-B14F-4D97-AF65-F5344CB8AC3E}">
        <p14:creationId xmlns:p14="http://schemas.microsoft.com/office/powerpoint/2010/main" val="3400357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4E7C-8083-5040-BA97-5E06A55CBC20}"/>
              </a:ext>
            </a:extLst>
          </p:cNvPr>
          <p:cNvSpPr>
            <a:spLocks noGrp="1"/>
          </p:cNvSpPr>
          <p:nvPr>
            <p:ph type="ctrTitle"/>
          </p:nvPr>
        </p:nvSpPr>
        <p:spPr>
          <a:xfrm>
            <a:off x="4942368" y="252144"/>
            <a:ext cx="6586491" cy="1286160"/>
          </a:xfrm>
        </p:spPr>
        <p:txBody>
          <a:bodyPr vert="horz" lIns="91440" tIns="45720" rIns="91440" bIns="45720" rtlCol="0" anchor="b">
            <a:normAutofit/>
          </a:bodyPr>
          <a:lstStyle/>
          <a:p>
            <a:r>
              <a:rPr lang="en-US" dirty="0"/>
              <a:t>Situation</a:t>
            </a:r>
          </a:p>
        </p:txBody>
      </p:sp>
      <p:sp>
        <p:nvSpPr>
          <p:cNvPr id="3" name="Subtitle 2">
            <a:extLst>
              <a:ext uri="{FF2B5EF4-FFF2-40B4-BE49-F238E27FC236}">
                <a16:creationId xmlns:a16="http://schemas.microsoft.com/office/drawing/2014/main" id="{7625A768-433A-2D4E-A87B-530C4DDF797E}"/>
              </a:ext>
            </a:extLst>
          </p:cNvPr>
          <p:cNvSpPr>
            <a:spLocks noGrp="1"/>
          </p:cNvSpPr>
          <p:nvPr>
            <p:ph type="subTitle" idx="1"/>
          </p:nvPr>
        </p:nvSpPr>
        <p:spPr>
          <a:xfrm>
            <a:off x="4965430" y="2219438"/>
            <a:ext cx="6586489" cy="3785419"/>
          </a:xfrm>
        </p:spPr>
        <p:txBody>
          <a:bodyPr vert="horz" lIns="91440" tIns="45720" rIns="91440" bIns="45720" rtlCol="0">
            <a:normAutofit lnSpcReduction="10000"/>
          </a:bodyPr>
          <a:lstStyle/>
          <a:p>
            <a:r>
              <a:rPr lang="en-US" b="1" dirty="0"/>
              <a:t>Ausgangssituation</a:t>
            </a:r>
          </a:p>
          <a:p>
            <a:r>
              <a:rPr lang="en-US" dirty="0" err="1"/>
              <a:t>Assesment</a:t>
            </a:r>
            <a:r>
              <a:rPr lang="en-US" dirty="0"/>
              <a:t> Center </a:t>
            </a:r>
            <a:r>
              <a:rPr lang="en-US" dirty="0" err="1"/>
              <a:t>zur</a:t>
            </a:r>
            <a:r>
              <a:rPr lang="en-US" dirty="0"/>
              <a:t> </a:t>
            </a:r>
            <a:r>
              <a:rPr lang="en-US" dirty="0" err="1"/>
              <a:t>Besetzung</a:t>
            </a:r>
            <a:r>
              <a:rPr lang="en-US" dirty="0"/>
              <a:t> </a:t>
            </a:r>
            <a:r>
              <a:rPr lang="en-US" dirty="0" err="1"/>
              <a:t>einer</a:t>
            </a:r>
            <a:r>
              <a:rPr lang="en-US" dirty="0"/>
              <a:t> Stelle </a:t>
            </a:r>
            <a:r>
              <a:rPr lang="en-US" dirty="0" err="1"/>
              <a:t>als</a:t>
            </a:r>
            <a:r>
              <a:rPr lang="en-US" dirty="0"/>
              <a:t> </a:t>
            </a:r>
            <a:r>
              <a:rPr lang="en-US" dirty="0" err="1"/>
              <a:t>wissenschaftlicher</a:t>
            </a:r>
            <a:r>
              <a:rPr lang="en-US" dirty="0"/>
              <a:t> Mitarbeiter am </a:t>
            </a:r>
            <a:r>
              <a:rPr lang="en-US" dirty="0" err="1"/>
              <a:t>Zentrum</a:t>
            </a:r>
            <a:r>
              <a:rPr lang="en-US" dirty="0"/>
              <a:t> </a:t>
            </a:r>
            <a:r>
              <a:rPr lang="en-US" dirty="0" err="1"/>
              <a:t>für</a:t>
            </a:r>
            <a:r>
              <a:rPr lang="en-US" dirty="0"/>
              <a:t> </a:t>
            </a:r>
            <a:r>
              <a:rPr lang="en-US" dirty="0" err="1"/>
              <a:t>Qualitätssicherung</a:t>
            </a:r>
            <a:r>
              <a:rPr lang="en-US" dirty="0"/>
              <a:t> und -</a:t>
            </a:r>
            <a:r>
              <a:rPr lang="en-US" dirty="0" err="1"/>
              <a:t>entwicklung</a:t>
            </a:r>
            <a:r>
              <a:rPr lang="en-US" dirty="0"/>
              <a:t> (ZQ) der Johannes Gutenberg-Universität Mainz</a:t>
            </a:r>
          </a:p>
          <a:p>
            <a:pPr indent="-228600">
              <a:buFont typeface="Arial" panose="020B0604020202020204" pitchFamily="34" charset="0"/>
              <a:buChar char="•"/>
            </a:pPr>
            <a:endParaRPr lang="en-US" sz="2000" dirty="0">
              <a:solidFill>
                <a:schemeClr val="tx1"/>
              </a:solidFill>
              <a:latin typeface="+mn-lt"/>
              <a:ea typeface="+mn-ea"/>
              <a:cs typeface="+mn-cs"/>
            </a:endParaRPr>
          </a:p>
          <a:p>
            <a:r>
              <a:rPr lang="en-US" b="1" dirty="0"/>
              <a:t>Aufgabe</a:t>
            </a:r>
          </a:p>
          <a:p>
            <a:r>
              <a:rPr lang="en-US" dirty="0" err="1"/>
              <a:t>Objektive</a:t>
            </a:r>
            <a:r>
              <a:rPr lang="en-US" dirty="0"/>
              <a:t> </a:t>
            </a:r>
            <a:r>
              <a:rPr lang="en-US" dirty="0" err="1"/>
              <a:t>Beobachtung</a:t>
            </a:r>
            <a:r>
              <a:rPr lang="en-US" dirty="0"/>
              <a:t> und </a:t>
            </a:r>
            <a:r>
              <a:rPr lang="en-US" dirty="0" err="1"/>
              <a:t>Beurteilung</a:t>
            </a:r>
            <a:r>
              <a:rPr lang="en-US" dirty="0"/>
              <a:t> der </a:t>
            </a:r>
            <a:r>
              <a:rPr lang="en-US" dirty="0" err="1"/>
              <a:t>Teilnehmer</a:t>
            </a:r>
            <a:r>
              <a:rPr lang="en-US" dirty="0"/>
              <a:t> </a:t>
            </a:r>
            <a:r>
              <a:rPr lang="en-US" dirty="0" err="1"/>
              <a:t>bei</a:t>
            </a:r>
            <a:r>
              <a:rPr lang="en-US" dirty="0"/>
              <a:t> der </a:t>
            </a:r>
            <a:r>
              <a:rPr lang="en-US" dirty="0" err="1"/>
              <a:t>Bewältigung</a:t>
            </a:r>
            <a:r>
              <a:rPr lang="en-US" dirty="0"/>
              <a:t> von </a:t>
            </a:r>
            <a:r>
              <a:rPr lang="en-US" dirty="0" err="1"/>
              <a:t>Aufgaben</a:t>
            </a:r>
            <a:r>
              <a:rPr lang="en-US" dirty="0"/>
              <a:t> </a:t>
            </a:r>
            <a:r>
              <a:rPr lang="en-US" dirty="0" err="1"/>
              <a:t>unter</a:t>
            </a:r>
            <a:r>
              <a:rPr lang="en-US" dirty="0"/>
              <a:t> </a:t>
            </a:r>
            <a:r>
              <a:rPr lang="en-US" dirty="0" err="1"/>
              <a:t>Beachtung</a:t>
            </a:r>
            <a:r>
              <a:rPr lang="en-US" dirty="0"/>
              <a:t> des </a:t>
            </a:r>
            <a:r>
              <a:rPr lang="en-US" dirty="0" err="1"/>
              <a:t>allgemeines</a:t>
            </a:r>
            <a:r>
              <a:rPr lang="en-US" dirty="0"/>
              <a:t> </a:t>
            </a:r>
            <a:r>
              <a:rPr lang="en-US" dirty="0" err="1"/>
              <a:t>Gleichbehandlungsgesetzes</a:t>
            </a:r>
            <a:endParaRPr lang="en-US" dirty="0"/>
          </a:p>
        </p:txBody>
      </p:sp>
      <p:pic>
        <p:nvPicPr>
          <p:cNvPr id="8" name="Picture 7" descr="Schreibtisch mit Stethoskop und Computertastatur">
            <a:extLst>
              <a:ext uri="{FF2B5EF4-FFF2-40B4-BE49-F238E27FC236}">
                <a16:creationId xmlns:a16="http://schemas.microsoft.com/office/drawing/2014/main" id="{EBC305BD-3CCB-4E52-8E1B-F8531CDEFA2D}"/>
              </a:ext>
            </a:extLst>
          </p:cNvPr>
          <p:cNvPicPr>
            <a:picLocks noChangeAspect="1"/>
          </p:cNvPicPr>
          <p:nvPr/>
        </p:nvPicPr>
        <p:blipFill rotWithShape="1">
          <a:blip r:embed="rId2"/>
          <a:srcRect l="54882" r="-1" b="-1"/>
          <a:stretch/>
        </p:blipFill>
        <p:spPr>
          <a:xfrm>
            <a:off x="20" y="10"/>
            <a:ext cx="4635571" cy="6857990"/>
          </a:xfrm>
          <a:prstGeom prst="rect">
            <a:avLst/>
          </a:prstGeom>
          <a:effectLst/>
        </p:spPr>
      </p:pic>
      <p:cxnSp>
        <p:nvCxnSpPr>
          <p:cNvPr id="12"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A8CAB60-8405-7E46-919C-FF468FB74190}"/>
              </a:ext>
            </a:extLst>
          </p:cNvPr>
          <p:cNvSpPr>
            <a:spLocks noGrp="1"/>
          </p:cNvSpPr>
          <p:nvPr>
            <p:ph type="ftr" sz="quarter" idx="11"/>
          </p:nvPr>
        </p:nvSpPr>
        <p:spPr>
          <a:xfrm>
            <a:off x="4965430" y="6356350"/>
            <a:ext cx="4139134" cy="365125"/>
          </a:xfrm>
        </p:spPr>
        <p:txBody>
          <a:bodyPr vert="horz" lIns="91440" tIns="45720" rIns="91440" bIns="45720" rtlCol="0" anchor="ctr">
            <a:normAutofit/>
          </a:bodyPr>
          <a:lstStyle/>
          <a:p>
            <a:pPr algn="l">
              <a:spcAft>
                <a:spcPts val="600"/>
              </a:spcAft>
              <a:defRPr/>
            </a:pPr>
            <a:r>
              <a:rPr lang="en-US" sz="1200" kern="1200">
                <a:solidFill>
                  <a:prstClr val="black">
                    <a:tint val="75000"/>
                  </a:prstClr>
                </a:solidFill>
                <a:latin typeface="Calibri" panose="020F0502020204030204"/>
                <a:ea typeface="+mn-ea"/>
                <a:cs typeface="+mn-cs"/>
              </a:rPr>
              <a:t>Seminar Personalauswahl - Beobachtertraining</a:t>
            </a:r>
          </a:p>
        </p:txBody>
      </p:sp>
    </p:spTree>
    <p:extLst>
      <p:ext uri="{BB962C8B-B14F-4D97-AF65-F5344CB8AC3E}">
        <p14:creationId xmlns:p14="http://schemas.microsoft.com/office/powerpoint/2010/main" val="357168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E0CEDD-4CB6-A34F-86FF-A69BF814627F}"/>
              </a:ext>
            </a:extLst>
          </p:cNvPr>
          <p:cNvSpPr>
            <a:spLocks noGrp="1"/>
          </p:cNvSpPr>
          <p:nvPr>
            <p:ph type="title"/>
          </p:nvPr>
        </p:nvSpPr>
        <p:spPr>
          <a:xfrm>
            <a:off x="648929" y="629266"/>
            <a:ext cx="4944152" cy="1622321"/>
          </a:xfrm>
        </p:spPr>
        <p:txBody>
          <a:bodyPr>
            <a:normAutofit/>
          </a:bodyPr>
          <a:lstStyle/>
          <a:p>
            <a:r>
              <a:rPr lang="de-DE">
                <a:solidFill>
                  <a:srgbClr val="C1002A"/>
                </a:solidFill>
              </a:rPr>
              <a:t>AGG - </a:t>
            </a:r>
            <a:r>
              <a:rPr lang="de-DE" err="1">
                <a:solidFill>
                  <a:srgbClr val="C1002A"/>
                </a:solidFill>
              </a:rPr>
              <a:t>Recap</a:t>
            </a:r>
            <a:endParaRPr lang="de-DE">
              <a:solidFill>
                <a:srgbClr val="C1002A"/>
              </a:solidFill>
            </a:endParaRPr>
          </a:p>
        </p:txBody>
      </p:sp>
      <p:sp>
        <p:nvSpPr>
          <p:cNvPr id="22" name="Content Placeholder 13">
            <a:extLst>
              <a:ext uri="{FF2B5EF4-FFF2-40B4-BE49-F238E27FC236}">
                <a16:creationId xmlns:a16="http://schemas.microsoft.com/office/drawing/2014/main" id="{23C5E823-FAE9-4DEC-9B0D-4BF828EA6818}"/>
              </a:ext>
            </a:extLst>
          </p:cNvPr>
          <p:cNvSpPr>
            <a:spLocks noGrp="1"/>
          </p:cNvSpPr>
          <p:nvPr>
            <p:ph idx="1"/>
          </p:nvPr>
        </p:nvSpPr>
        <p:spPr>
          <a:xfrm>
            <a:off x="306030" y="1413285"/>
            <a:ext cx="4944151" cy="3785419"/>
          </a:xfrm>
        </p:spPr>
        <p:txBody>
          <a:bodyPr>
            <a:normAutofit lnSpcReduction="10000"/>
          </a:bodyPr>
          <a:lstStyle/>
          <a:p>
            <a:r>
              <a:rPr lang="en-US" sz="2400" dirty="0" err="1"/>
              <a:t>Bewerber</a:t>
            </a:r>
            <a:r>
              <a:rPr lang="en-US" sz="2400" dirty="0"/>
              <a:t> </a:t>
            </a:r>
            <a:r>
              <a:rPr lang="en-US" sz="2400" dirty="0" err="1"/>
              <a:t>dürfen</a:t>
            </a:r>
            <a:r>
              <a:rPr lang="en-US" sz="2400" dirty="0"/>
              <a:t> </a:t>
            </a:r>
            <a:r>
              <a:rPr lang="en-US" sz="2400" dirty="0" err="1"/>
              <a:t>bei</a:t>
            </a:r>
            <a:r>
              <a:rPr lang="en-US" sz="2400" dirty="0"/>
              <a:t> der </a:t>
            </a:r>
            <a:r>
              <a:rPr lang="en-US" sz="2400" dirty="0" err="1"/>
              <a:t>Personalauswahl</a:t>
            </a:r>
            <a:r>
              <a:rPr lang="en-US" sz="2400" dirty="0"/>
              <a:t> </a:t>
            </a:r>
            <a:r>
              <a:rPr lang="en-US" sz="2400" dirty="0" err="1"/>
              <a:t>weder</a:t>
            </a:r>
            <a:r>
              <a:rPr lang="en-US" sz="2400" dirty="0"/>
              <a:t> </a:t>
            </a:r>
            <a:r>
              <a:rPr lang="en-US" sz="2400" b="1" dirty="0" err="1"/>
              <a:t>unmittelbar</a:t>
            </a:r>
            <a:r>
              <a:rPr lang="en-US" sz="2400" dirty="0"/>
              <a:t> </a:t>
            </a:r>
            <a:r>
              <a:rPr lang="en-US" sz="2400" dirty="0" err="1"/>
              <a:t>noch</a:t>
            </a:r>
            <a:r>
              <a:rPr lang="en-US" sz="2400" dirty="0"/>
              <a:t> </a:t>
            </a:r>
            <a:r>
              <a:rPr lang="en-US" sz="2400" b="1" dirty="0" err="1"/>
              <a:t>mittelbar</a:t>
            </a:r>
            <a:r>
              <a:rPr lang="en-US" sz="2400" dirty="0"/>
              <a:t> </a:t>
            </a:r>
            <a:r>
              <a:rPr lang="en-US" sz="2400" dirty="0" err="1"/>
              <a:t>aufgrund</a:t>
            </a:r>
            <a:r>
              <a:rPr lang="en-US" sz="2400" dirty="0"/>
              <a:t> der in §1 AGG </a:t>
            </a:r>
            <a:r>
              <a:rPr lang="en-US" sz="2400" dirty="0" err="1"/>
              <a:t>geschützten</a:t>
            </a:r>
            <a:r>
              <a:rPr lang="en-US" sz="2400" dirty="0"/>
              <a:t> </a:t>
            </a:r>
            <a:r>
              <a:rPr lang="en-US" sz="2400" dirty="0" err="1"/>
              <a:t>Merkmale</a:t>
            </a:r>
            <a:r>
              <a:rPr lang="en-US" sz="2400" dirty="0"/>
              <a:t> </a:t>
            </a:r>
            <a:r>
              <a:rPr lang="en-US" sz="2400" dirty="0" err="1"/>
              <a:t>diskriminiert</a:t>
            </a:r>
            <a:r>
              <a:rPr lang="en-US" sz="2400" dirty="0"/>
              <a:t> </a:t>
            </a:r>
            <a:r>
              <a:rPr lang="en-US" sz="2400" dirty="0" err="1"/>
              <a:t>werden</a:t>
            </a:r>
            <a:endParaRPr lang="en-US" sz="2400" dirty="0"/>
          </a:p>
          <a:p>
            <a:pPr marL="0" indent="0">
              <a:buNone/>
            </a:pPr>
            <a:r>
              <a:rPr lang="en-US" sz="2400" b="1" i="1" dirty="0"/>
              <a:t>   (AGG, §1-3)</a:t>
            </a:r>
          </a:p>
          <a:p>
            <a:r>
              <a:rPr lang="en-US" sz="2400" i="1" dirty="0" err="1"/>
              <a:t>Verstöße</a:t>
            </a:r>
            <a:r>
              <a:rPr lang="en-US" sz="2400" i="1" dirty="0"/>
              <a:t> </a:t>
            </a:r>
            <a:r>
              <a:rPr lang="en-US" sz="2400" i="1" dirty="0" err="1"/>
              <a:t>gegen</a:t>
            </a:r>
            <a:r>
              <a:rPr lang="en-US" sz="2400" i="1" dirty="0"/>
              <a:t> das AGG </a:t>
            </a:r>
            <a:r>
              <a:rPr lang="en-US" sz="2400" i="1" dirty="0" err="1"/>
              <a:t>müssen</a:t>
            </a:r>
            <a:r>
              <a:rPr lang="en-US" sz="2400" i="1" dirty="0"/>
              <a:t> </a:t>
            </a:r>
            <a:r>
              <a:rPr lang="en-US" sz="2400" i="1" dirty="0" err="1"/>
              <a:t>vom</a:t>
            </a:r>
            <a:r>
              <a:rPr lang="en-US" sz="2400" i="1" dirty="0"/>
              <a:t> </a:t>
            </a:r>
            <a:r>
              <a:rPr lang="en-US" sz="2400" i="1" dirty="0" err="1"/>
              <a:t>Arbeitgeber</a:t>
            </a:r>
            <a:r>
              <a:rPr lang="en-US" sz="2400" i="1" dirty="0"/>
              <a:t> </a:t>
            </a:r>
            <a:r>
              <a:rPr lang="en-US" sz="2400" i="1" dirty="0" err="1"/>
              <a:t>aktiv</a:t>
            </a:r>
            <a:r>
              <a:rPr lang="en-US" sz="2400" i="1" dirty="0"/>
              <a:t> </a:t>
            </a:r>
            <a:r>
              <a:rPr lang="en-US" sz="2400" i="1" dirty="0" err="1"/>
              <a:t>wiederlegt</a:t>
            </a:r>
            <a:r>
              <a:rPr lang="en-US" sz="2400" i="1" dirty="0"/>
              <a:t> </a:t>
            </a:r>
            <a:r>
              <a:rPr lang="en-US" sz="2400" i="1" dirty="0" err="1"/>
              <a:t>werden</a:t>
            </a:r>
            <a:r>
              <a:rPr lang="en-US" sz="2400" i="1" dirty="0"/>
              <a:t> </a:t>
            </a:r>
            <a:r>
              <a:rPr lang="en-US" sz="2400" i="1" dirty="0" err="1"/>
              <a:t>können</a:t>
            </a:r>
            <a:r>
              <a:rPr lang="en-US" sz="2400" i="1" dirty="0"/>
              <a:t> um </a:t>
            </a:r>
            <a:r>
              <a:rPr lang="en-US" sz="2400" i="1" dirty="0" err="1"/>
              <a:t>Schadensersatzansprüche</a:t>
            </a:r>
            <a:r>
              <a:rPr lang="en-US" sz="2400" i="1" dirty="0"/>
              <a:t> </a:t>
            </a:r>
            <a:r>
              <a:rPr lang="en-US" sz="2400" i="1" dirty="0" err="1"/>
              <a:t>zu</a:t>
            </a:r>
            <a:r>
              <a:rPr lang="en-US" sz="2400" i="1" dirty="0"/>
              <a:t> </a:t>
            </a:r>
            <a:r>
              <a:rPr lang="en-US" sz="2400" i="1" dirty="0" err="1"/>
              <a:t>vermeiden</a:t>
            </a:r>
            <a:endParaRPr lang="en-US" sz="2400" i="1" dirty="0"/>
          </a:p>
        </p:txBody>
      </p:sp>
      <p:sp>
        <p:nvSpPr>
          <p:cNvPr id="45" name="Rectangle 44">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Diagram&#10;&#10;Description automatically generated">
            <a:extLst>
              <a:ext uri="{FF2B5EF4-FFF2-40B4-BE49-F238E27FC236}">
                <a16:creationId xmlns:a16="http://schemas.microsoft.com/office/drawing/2014/main" id="{1F038F37-9B8C-424E-A513-29AE09833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82" y="629266"/>
            <a:ext cx="4999852" cy="3537395"/>
          </a:xfrm>
          <a:prstGeom prst="rect">
            <a:avLst/>
          </a:prstGeom>
          <a:effectLst/>
        </p:spPr>
      </p:pic>
      <p:sp>
        <p:nvSpPr>
          <p:cNvPr id="3" name="Footer Placeholder 2">
            <a:extLst>
              <a:ext uri="{FF2B5EF4-FFF2-40B4-BE49-F238E27FC236}">
                <a16:creationId xmlns:a16="http://schemas.microsoft.com/office/drawing/2014/main" id="{376CC3A4-2D02-2E43-9E43-F11D665E5C80}"/>
              </a:ext>
            </a:extLst>
          </p:cNvPr>
          <p:cNvSpPr>
            <a:spLocks noGrp="1"/>
          </p:cNvSpPr>
          <p:nvPr>
            <p:ph type="ftr" sz="quarter" idx="11"/>
          </p:nvPr>
        </p:nvSpPr>
        <p:spPr>
          <a:xfrm>
            <a:off x="6553200" y="6356350"/>
            <a:ext cx="3534076" cy="365125"/>
          </a:xfrm>
        </p:spPr>
        <p:txBody>
          <a:bodyPr>
            <a:normAutofit/>
          </a:bodyPr>
          <a:lstStyle/>
          <a:p>
            <a:pPr algn="l">
              <a:lnSpc>
                <a:spcPct val="90000"/>
              </a:lnSpc>
              <a:spcAft>
                <a:spcPts val="600"/>
              </a:spcAft>
            </a:pPr>
            <a:r>
              <a:rPr lang="de-DE" sz="1000">
                <a:solidFill>
                  <a:srgbClr val="404040"/>
                </a:solidFill>
              </a:rPr>
              <a:t>Seminar Personalauswahl - Beobachtertraining</a:t>
            </a:r>
          </a:p>
        </p:txBody>
      </p:sp>
      <p:sp>
        <p:nvSpPr>
          <p:cNvPr id="11" name="TextBox 10">
            <a:extLst>
              <a:ext uri="{FF2B5EF4-FFF2-40B4-BE49-F238E27FC236}">
                <a16:creationId xmlns:a16="http://schemas.microsoft.com/office/drawing/2014/main" id="{25CC0016-7A1D-944E-A626-6B0F96C21914}"/>
              </a:ext>
            </a:extLst>
          </p:cNvPr>
          <p:cNvSpPr txBox="1"/>
          <p:nvPr/>
        </p:nvSpPr>
        <p:spPr>
          <a:xfrm>
            <a:off x="6731000" y="4216400"/>
            <a:ext cx="4203700" cy="369332"/>
          </a:xfrm>
          <a:prstGeom prst="rect">
            <a:avLst/>
          </a:prstGeom>
          <a:noFill/>
        </p:spPr>
        <p:txBody>
          <a:bodyPr wrap="square" rtlCol="0">
            <a:spAutoFit/>
          </a:bodyPr>
          <a:lstStyle/>
          <a:p>
            <a:r>
              <a:rPr lang="de-DE" i="1" dirty="0"/>
              <a:t>- Schutzbereich gemäß §1 - AGG</a:t>
            </a:r>
          </a:p>
        </p:txBody>
      </p:sp>
    </p:spTree>
    <p:extLst>
      <p:ext uri="{BB962C8B-B14F-4D97-AF65-F5344CB8AC3E}">
        <p14:creationId xmlns:p14="http://schemas.microsoft.com/office/powerpoint/2010/main" val="2123498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A4163D-0B82-284D-9EF9-206851D5405D}"/>
              </a:ext>
            </a:extLst>
          </p:cNvPr>
          <p:cNvSpPr>
            <a:spLocks noGrp="1"/>
          </p:cNvSpPr>
          <p:nvPr>
            <p:ph type="ftr" sz="quarter" idx="11"/>
          </p:nvPr>
        </p:nvSpPr>
        <p:spPr/>
        <p:txBody>
          <a:bodyPr/>
          <a:lstStyle/>
          <a:p>
            <a:r>
              <a:rPr lang="de-DE"/>
              <a:t>Seminar Personalauswahl - Beobachtertraining</a:t>
            </a:r>
            <a:endParaRPr lang="de-DE" dirty="0"/>
          </a:p>
        </p:txBody>
      </p:sp>
      <p:sp>
        <p:nvSpPr>
          <p:cNvPr id="5" name="Title 4">
            <a:extLst>
              <a:ext uri="{FF2B5EF4-FFF2-40B4-BE49-F238E27FC236}">
                <a16:creationId xmlns:a16="http://schemas.microsoft.com/office/drawing/2014/main" id="{730141C8-2D4C-1446-9DF0-01D04BCE0A4D}"/>
              </a:ext>
            </a:extLst>
          </p:cNvPr>
          <p:cNvSpPr>
            <a:spLocks noGrp="1"/>
          </p:cNvSpPr>
          <p:nvPr>
            <p:ph type="ctrTitle"/>
          </p:nvPr>
        </p:nvSpPr>
        <p:spPr/>
        <p:txBody>
          <a:bodyPr>
            <a:normAutofit/>
          </a:bodyPr>
          <a:lstStyle/>
          <a:p>
            <a:r>
              <a:rPr lang="de-DE" sz="4000" b="1" dirty="0"/>
              <a:t>Herausforderungen</a:t>
            </a:r>
          </a:p>
        </p:txBody>
      </p:sp>
      <p:sp>
        <p:nvSpPr>
          <p:cNvPr id="6" name="Subtitle 5">
            <a:extLst>
              <a:ext uri="{FF2B5EF4-FFF2-40B4-BE49-F238E27FC236}">
                <a16:creationId xmlns:a16="http://schemas.microsoft.com/office/drawing/2014/main" id="{4E4E9426-453C-E743-8700-1F648B37CD76}"/>
              </a:ext>
            </a:extLst>
          </p:cNvPr>
          <p:cNvSpPr>
            <a:spLocks noGrp="1"/>
          </p:cNvSpPr>
          <p:nvPr>
            <p:ph type="subTitle" idx="1"/>
          </p:nvPr>
        </p:nvSpPr>
        <p:spPr/>
        <p:txBody>
          <a:bodyPr/>
          <a:lstStyle/>
          <a:p>
            <a:pPr marL="457200" indent="-457200">
              <a:buFont typeface="+mj-lt"/>
              <a:buAutoNum type="arabicPeriod"/>
            </a:pPr>
            <a:r>
              <a:rPr lang="de-DE" dirty="0"/>
              <a:t>Subjektive Wahrnehmung des Beobachters aufgrund von Verzerrungseffekten</a:t>
            </a:r>
          </a:p>
          <a:p>
            <a:pPr marL="457200" indent="-457200">
              <a:buFont typeface="+mj-lt"/>
              <a:buAutoNum type="arabicPeriod"/>
            </a:pPr>
            <a:r>
              <a:rPr lang="de-DE" dirty="0"/>
              <a:t>Vermeidung von Ungleichbehandlungen der Teilnehmer aufgrund ihrer individuellen Charakteristika</a:t>
            </a:r>
          </a:p>
        </p:txBody>
      </p:sp>
    </p:spTree>
    <p:extLst>
      <p:ext uri="{BB962C8B-B14F-4D97-AF65-F5344CB8AC3E}">
        <p14:creationId xmlns:p14="http://schemas.microsoft.com/office/powerpoint/2010/main" val="570305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50B0-7DC4-AE48-BB25-12715D3C7DC6}"/>
              </a:ext>
            </a:extLst>
          </p:cNvPr>
          <p:cNvSpPr>
            <a:spLocks noGrp="1"/>
          </p:cNvSpPr>
          <p:nvPr>
            <p:ph type="ctrTitle"/>
          </p:nvPr>
        </p:nvSpPr>
        <p:spPr/>
        <p:txBody>
          <a:bodyPr>
            <a:normAutofit fontScale="90000"/>
          </a:bodyPr>
          <a:lstStyle/>
          <a:p>
            <a:pPr algn="ctr"/>
            <a:r>
              <a:rPr lang="de-DE" dirty="0"/>
              <a:t>Aktuelle Forschungserkenntnisse (1/2)</a:t>
            </a:r>
            <a:br>
              <a:rPr lang="de-DE" dirty="0"/>
            </a:br>
            <a:endParaRPr lang="de-DE" dirty="0"/>
          </a:p>
        </p:txBody>
      </p:sp>
      <p:sp>
        <p:nvSpPr>
          <p:cNvPr id="8" name="Subtitle 7">
            <a:extLst>
              <a:ext uri="{FF2B5EF4-FFF2-40B4-BE49-F238E27FC236}">
                <a16:creationId xmlns:a16="http://schemas.microsoft.com/office/drawing/2014/main" id="{0A30C456-E90B-1844-AD2D-282BFE9BC6F9}"/>
              </a:ext>
            </a:extLst>
          </p:cNvPr>
          <p:cNvSpPr>
            <a:spLocks noGrp="1"/>
          </p:cNvSpPr>
          <p:nvPr>
            <p:ph type="subTitle" idx="1"/>
          </p:nvPr>
        </p:nvSpPr>
        <p:spPr/>
        <p:txBody>
          <a:bodyPr>
            <a:normAutofit fontScale="92500"/>
          </a:bodyPr>
          <a:lstStyle/>
          <a:p>
            <a:r>
              <a:rPr lang="de-DE" b="1" dirty="0"/>
              <a:t>Meta-Studie</a:t>
            </a:r>
            <a:r>
              <a:rPr lang="de-DE" dirty="0"/>
              <a:t>: „</a:t>
            </a:r>
            <a:r>
              <a:rPr lang="de-DE" i="1" dirty="0"/>
              <a:t>The </a:t>
            </a:r>
            <a:r>
              <a:rPr lang="de-DE" i="1" dirty="0" err="1"/>
              <a:t>persistence</a:t>
            </a:r>
            <a:r>
              <a:rPr lang="de-DE" i="1" dirty="0"/>
              <a:t> </a:t>
            </a:r>
            <a:r>
              <a:rPr lang="de-DE" i="1" dirty="0" err="1"/>
              <a:t>of</a:t>
            </a:r>
            <a:r>
              <a:rPr lang="de-DE" i="1" dirty="0"/>
              <a:t> </a:t>
            </a:r>
            <a:r>
              <a:rPr lang="de-DE" i="1" dirty="0" err="1"/>
              <a:t>racial</a:t>
            </a:r>
            <a:r>
              <a:rPr lang="de-DE" i="1" dirty="0"/>
              <a:t> </a:t>
            </a:r>
            <a:r>
              <a:rPr lang="de-DE" i="1" dirty="0" err="1"/>
              <a:t>discrimination</a:t>
            </a:r>
            <a:r>
              <a:rPr lang="de-DE" i="1" dirty="0"/>
              <a:t> in </a:t>
            </a:r>
            <a:r>
              <a:rPr lang="de-DE" i="1" dirty="0" err="1"/>
              <a:t>hiring</a:t>
            </a:r>
            <a:r>
              <a:rPr lang="de-DE" i="1" dirty="0"/>
              <a:t>“</a:t>
            </a:r>
            <a:r>
              <a:rPr lang="de-DE" dirty="0"/>
              <a:t>, </a:t>
            </a:r>
            <a:r>
              <a:rPr lang="de-DE" dirty="0" err="1"/>
              <a:t>Quillian</a:t>
            </a:r>
            <a:r>
              <a:rPr lang="de-DE" dirty="0"/>
              <a:t> et. al., 2017</a:t>
            </a:r>
          </a:p>
          <a:p>
            <a:endParaRPr lang="de-DE" b="1" dirty="0"/>
          </a:p>
          <a:p>
            <a:r>
              <a:rPr lang="de-DE" b="1" dirty="0"/>
              <a:t>Datengrundlage</a:t>
            </a:r>
            <a:r>
              <a:rPr lang="de-DE" dirty="0"/>
              <a:t>: 28 Studien am US Arbeitsmarkt:</a:t>
            </a:r>
          </a:p>
          <a:p>
            <a:endParaRPr lang="de-DE" b="1" dirty="0"/>
          </a:p>
          <a:p>
            <a:r>
              <a:rPr lang="de-DE" b="1" dirty="0"/>
              <a:t>Resultat: </a:t>
            </a:r>
            <a:r>
              <a:rPr lang="de-DE" dirty="0"/>
              <a:t>"Bewerber mit weißer Hautfarbe erhalten auf ansonsten identische Bewerbungsunterlagen 36% häufiger eine positive Rückmeldung als Afroamerikaner und 24% häufiger als Lateinamerikanische Bewerber."</a:t>
            </a:r>
          </a:p>
          <a:p>
            <a:r>
              <a:rPr lang="de-DE" dirty="0"/>
              <a:t>    </a:t>
            </a:r>
          </a:p>
          <a:p>
            <a:endParaRPr lang="de-DE" dirty="0"/>
          </a:p>
        </p:txBody>
      </p:sp>
      <p:sp>
        <p:nvSpPr>
          <p:cNvPr id="3" name="Footer Placeholder 2">
            <a:extLst>
              <a:ext uri="{FF2B5EF4-FFF2-40B4-BE49-F238E27FC236}">
                <a16:creationId xmlns:a16="http://schemas.microsoft.com/office/drawing/2014/main" id="{AEAF3E04-68C5-574F-B7E7-98C948AA2080}"/>
              </a:ext>
            </a:extLst>
          </p:cNvPr>
          <p:cNvSpPr>
            <a:spLocks noGrp="1"/>
          </p:cNvSpPr>
          <p:nvPr>
            <p:ph type="ftr" sz="quarter" idx="11"/>
          </p:nvPr>
        </p:nvSpPr>
        <p:spPr/>
        <p:txBody>
          <a:bodyPr/>
          <a:lstStyle/>
          <a:p>
            <a:r>
              <a:rPr lang="de-DE"/>
              <a:t>Seminar Personalauswahl - Beobachtertraining</a:t>
            </a:r>
            <a:endParaRPr lang="de-DE" dirty="0"/>
          </a:p>
        </p:txBody>
      </p:sp>
      <p:sp>
        <p:nvSpPr>
          <p:cNvPr id="9" name="TextBox 8">
            <a:extLst>
              <a:ext uri="{FF2B5EF4-FFF2-40B4-BE49-F238E27FC236}">
                <a16:creationId xmlns:a16="http://schemas.microsoft.com/office/drawing/2014/main" id="{64FDA37A-49AC-4B49-87AA-94890850CED1}"/>
              </a:ext>
            </a:extLst>
          </p:cNvPr>
          <p:cNvSpPr txBox="1"/>
          <p:nvPr/>
        </p:nvSpPr>
        <p:spPr>
          <a:xfrm>
            <a:off x="9448800" y="5622409"/>
            <a:ext cx="2438400" cy="369332"/>
          </a:xfrm>
          <a:prstGeom prst="rect">
            <a:avLst/>
          </a:prstGeom>
          <a:noFill/>
        </p:spPr>
        <p:txBody>
          <a:bodyPr wrap="square" rtlCol="0">
            <a:spAutoFit/>
          </a:bodyPr>
          <a:lstStyle/>
          <a:p>
            <a:r>
              <a:rPr lang="de-DE" b="1" i="1" dirty="0"/>
              <a:t>(</a:t>
            </a:r>
            <a:r>
              <a:rPr lang="de-DE" b="1" i="1" dirty="0" err="1"/>
              <a:t>Quilian</a:t>
            </a:r>
            <a:r>
              <a:rPr lang="de-DE" b="1" i="1" dirty="0"/>
              <a:t> et. Al, 2017)</a:t>
            </a:r>
          </a:p>
        </p:txBody>
      </p:sp>
    </p:spTree>
    <p:extLst>
      <p:ext uri="{BB962C8B-B14F-4D97-AF65-F5344CB8AC3E}">
        <p14:creationId xmlns:p14="http://schemas.microsoft.com/office/powerpoint/2010/main" val="1554725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1A50B0-7DC4-AE48-BB25-12715D3C7DC6}"/>
              </a:ext>
            </a:extLst>
          </p:cNvPr>
          <p:cNvSpPr>
            <a:spLocks noGrp="1"/>
          </p:cNvSpPr>
          <p:nvPr>
            <p:ph type="ctrTitle"/>
          </p:nvPr>
        </p:nvSpPr>
        <p:spPr/>
        <p:txBody>
          <a:bodyPr>
            <a:normAutofit fontScale="90000"/>
          </a:bodyPr>
          <a:lstStyle/>
          <a:p>
            <a:r>
              <a:rPr lang="de-DE" dirty="0"/>
              <a:t>Aktuelle Forschungserkenntnisse (2/2)</a:t>
            </a:r>
            <a:br>
              <a:rPr lang="de-DE" dirty="0"/>
            </a:br>
            <a:endParaRPr lang="de-DE" dirty="0"/>
          </a:p>
        </p:txBody>
      </p:sp>
      <p:sp>
        <p:nvSpPr>
          <p:cNvPr id="8" name="Subtitle 7">
            <a:extLst>
              <a:ext uri="{FF2B5EF4-FFF2-40B4-BE49-F238E27FC236}">
                <a16:creationId xmlns:a16="http://schemas.microsoft.com/office/drawing/2014/main" id="{0A30C456-E90B-1844-AD2D-282BFE9BC6F9}"/>
              </a:ext>
            </a:extLst>
          </p:cNvPr>
          <p:cNvSpPr>
            <a:spLocks noGrp="1"/>
          </p:cNvSpPr>
          <p:nvPr>
            <p:ph type="subTitle" idx="1"/>
          </p:nvPr>
        </p:nvSpPr>
        <p:spPr/>
        <p:txBody>
          <a:bodyPr>
            <a:normAutofit fontScale="85000" lnSpcReduction="20000"/>
          </a:bodyPr>
          <a:lstStyle/>
          <a:p>
            <a:r>
              <a:rPr lang="de-DE" b="1" dirty="0"/>
              <a:t>Feldstudie:  „</a:t>
            </a:r>
            <a:r>
              <a:rPr lang="de-DE" i="1" dirty="0" err="1"/>
              <a:t>Discrimination</a:t>
            </a:r>
            <a:r>
              <a:rPr lang="de-DE" i="1" dirty="0"/>
              <a:t> </a:t>
            </a:r>
            <a:r>
              <a:rPr lang="de-DE" i="1" dirty="0" err="1"/>
              <a:t>against</a:t>
            </a:r>
            <a:r>
              <a:rPr lang="de-DE" i="1" dirty="0"/>
              <a:t> </a:t>
            </a:r>
            <a:r>
              <a:rPr lang="de-DE" i="1" dirty="0" err="1"/>
              <a:t>Female</a:t>
            </a:r>
            <a:r>
              <a:rPr lang="de-DE" i="1" dirty="0"/>
              <a:t> </a:t>
            </a:r>
            <a:r>
              <a:rPr lang="de-DE" i="1" dirty="0" err="1"/>
              <a:t>Migrants</a:t>
            </a:r>
            <a:r>
              <a:rPr lang="de-DE" i="1" dirty="0"/>
              <a:t> </a:t>
            </a:r>
            <a:r>
              <a:rPr lang="de-DE" i="1" dirty="0" err="1"/>
              <a:t>Wearing</a:t>
            </a:r>
            <a:r>
              <a:rPr lang="de-DE" i="1" dirty="0"/>
              <a:t> </a:t>
            </a:r>
            <a:r>
              <a:rPr lang="de-DE" i="1" dirty="0" err="1"/>
              <a:t>Headscarves</a:t>
            </a:r>
            <a:r>
              <a:rPr lang="de-DE" i="1" dirty="0"/>
              <a:t>“</a:t>
            </a:r>
            <a:r>
              <a:rPr lang="de-DE" dirty="0"/>
              <a:t>, </a:t>
            </a:r>
            <a:r>
              <a:rPr lang="de-DE" dirty="0" err="1"/>
              <a:t>Weichselbaumer</a:t>
            </a:r>
            <a:r>
              <a:rPr lang="de-DE" dirty="0"/>
              <a:t>, 2016</a:t>
            </a:r>
          </a:p>
          <a:p>
            <a:endParaRPr lang="de-DE" b="1" dirty="0"/>
          </a:p>
          <a:p>
            <a:r>
              <a:rPr lang="de-DE" b="1" dirty="0"/>
              <a:t>Datengrundlage: </a:t>
            </a:r>
            <a:r>
              <a:rPr lang="de-DE" i="1" dirty="0"/>
              <a:t>Auswertung der Resonanz von 1.474 fiktiven Bewerbungen am deutschen Arbeitsmarkt in Abhängigkeit von Name und Bewerbungsfoto bei identischem Inhalt</a:t>
            </a:r>
          </a:p>
          <a:p>
            <a:endParaRPr lang="de-DE" b="1" dirty="0"/>
          </a:p>
          <a:p>
            <a:r>
              <a:rPr lang="de-DE" b="1" dirty="0"/>
              <a:t>Resultat </a:t>
            </a:r>
            <a:r>
              <a:rPr lang="de-DE" dirty="0"/>
              <a:t>(positive Rückmeldungsrate in %):</a:t>
            </a:r>
          </a:p>
          <a:p>
            <a:r>
              <a:rPr lang="de-DE" b="1" dirty="0"/>
              <a:t>	</a:t>
            </a:r>
            <a:r>
              <a:rPr lang="de-DE" dirty="0"/>
              <a:t>- Deutscher Name, passendes Foto: 18,8%</a:t>
            </a:r>
          </a:p>
          <a:p>
            <a:r>
              <a:rPr lang="de-DE" dirty="0"/>
              <a:t>	- Türkischer Name, passendes Foto ohne Kopftuch: 13,5%</a:t>
            </a:r>
          </a:p>
          <a:p>
            <a:r>
              <a:rPr lang="de-DE" dirty="0"/>
              <a:t>	- Türkischer Name, passendes Foto mit Kopftuch: 4,2%</a:t>
            </a:r>
          </a:p>
        </p:txBody>
      </p:sp>
      <p:sp>
        <p:nvSpPr>
          <p:cNvPr id="3" name="Footer Placeholder 2">
            <a:extLst>
              <a:ext uri="{FF2B5EF4-FFF2-40B4-BE49-F238E27FC236}">
                <a16:creationId xmlns:a16="http://schemas.microsoft.com/office/drawing/2014/main" id="{AEAF3E04-68C5-574F-B7E7-98C948AA2080}"/>
              </a:ext>
            </a:extLst>
          </p:cNvPr>
          <p:cNvSpPr>
            <a:spLocks noGrp="1"/>
          </p:cNvSpPr>
          <p:nvPr>
            <p:ph type="ftr" sz="quarter" idx="11"/>
          </p:nvPr>
        </p:nvSpPr>
        <p:spPr/>
        <p:txBody>
          <a:bodyPr/>
          <a:lstStyle/>
          <a:p>
            <a:r>
              <a:rPr lang="de-DE"/>
              <a:t>Seminar Personalauswahl - Beobachtertraining</a:t>
            </a:r>
            <a:endParaRPr lang="de-DE" dirty="0"/>
          </a:p>
        </p:txBody>
      </p:sp>
      <p:sp>
        <p:nvSpPr>
          <p:cNvPr id="9" name="TextBox 8">
            <a:extLst>
              <a:ext uri="{FF2B5EF4-FFF2-40B4-BE49-F238E27FC236}">
                <a16:creationId xmlns:a16="http://schemas.microsoft.com/office/drawing/2014/main" id="{65332A1E-C0D4-1744-B69E-69D4D9BA9CA3}"/>
              </a:ext>
            </a:extLst>
          </p:cNvPr>
          <p:cNvSpPr txBox="1"/>
          <p:nvPr/>
        </p:nvSpPr>
        <p:spPr>
          <a:xfrm>
            <a:off x="9017000" y="5532753"/>
            <a:ext cx="2692400" cy="369332"/>
          </a:xfrm>
          <a:prstGeom prst="rect">
            <a:avLst/>
          </a:prstGeom>
          <a:noFill/>
        </p:spPr>
        <p:txBody>
          <a:bodyPr wrap="square" rtlCol="0">
            <a:spAutoFit/>
          </a:bodyPr>
          <a:lstStyle/>
          <a:p>
            <a:r>
              <a:rPr lang="de-DE" b="1" i="1" dirty="0"/>
              <a:t>(</a:t>
            </a:r>
            <a:r>
              <a:rPr lang="de-DE" b="1" i="1" dirty="0" err="1"/>
              <a:t>Weichselbaumer</a:t>
            </a:r>
            <a:r>
              <a:rPr lang="de-DE" b="1" i="1" dirty="0"/>
              <a:t>, 2016)</a:t>
            </a:r>
          </a:p>
        </p:txBody>
      </p:sp>
    </p:spTree>
    <p:extLst>
      <p:ext uri="{BB962C8B-B14F-4D97-AF65-F5344CB8AC3E}">
        <p14:creationId xmlns:p14="http://schemas.microsoft.com/office/powerpoint/2010/main" val="33437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EA9B-B4E6-2A4B-9109-53F6566B354C}"/>
              </a:ext>
            </a:extLst>
          </p:cNvPr>
          <p:cNvSpPr>
            <a:spLocks noGrp="1"/>
          </p:cNvSpPr>
          <p:nvPr>
            <p:ph type="ctrTitle"/>
          </p:nvPr>
        </p:nvSpPr>
        <p:spPr/>
        <p:txBody>
          <a:bodyPr/>
          <a:lstStyle/>
          <a:p>
            <a:pPr algn="ctr"/>
            <a:r>
              <a:rPr lang="de-DE" dirty="0" err="1"/>
              <a:t>Implicit</a:t>
            </a:r>
            <a:r>
              <a:rPr lang="de-DE" dirty="0"/>
              <a:t> </a:t>
            </a:r>
            <a:r>
              <a:rPr lang="de-DE" dirty="0" err="1"/>
              <a:t>Biases</a:t>
            </a:r>
            <a:endParaRPr lang="de-DE" dirty="0"/>
          </a:p>
        </p:txBody>
      </p:sp>
      <p:sp>
        <p:nvSpPr>
          <p:cNvPr id="3" name="Subtitle 2">
            <a:extLst>
              <a:ext uri="{FF2B5EF4-FFF2-40B4-BE49-F238E27FC236}">
                <a16:creationId xmlns:a16="http://schemas.microsoft.com/office/drawing/2014/main" id="{17387C12-C029-4A40-BE47-AFE354135432}"/>
              </a:ext>
            </a:extLst>
          </p:cNvPr>
          <p:cNvSpPr>
            <a:spLocks noGrp="1"/>
          </p:cNvSpPr>
          <p:nvPr>
            <p:ph type="subTitle" idx="1"/>
          </p:nvPr>
        </p:nvSpPr>
        <p:spPr>
          <a:xfrm>
            <a:off x="498324" y="1402593"/>
            <a:ext cx="10615503" cy="3994907"/>
          </a:xfrm>
        </p:spPr>
        <p:txBody>
          <a:bodyPr>
            <a:normAutofit fontScale="92500" lnSpcReduction="10000"/>
          </a:bodyPr>
          <a:lstStyle/>
          <a:p>
            <a:r>
              <a:rPr lang="de-DE" b="1" dirty="0"/>
              <a:t>Problem der „</a:t>
            </a:r>
            <a:r>
              <a:rPr lang="de-DE" b="1" dirty="0" err="1"/>
              <a:t>Implicit</a:t>
            </a:r>
            <a:r>
              <a:rPr lang="de-DE" b="1" dirty="0"/>
              <a:t> </a:t>
            </a:r>
            <a:r>
              <a:rPr lang="de-DE" b="1" dirty="0" err="1"/>
              <a:t>Biases</a:t>
            </a:r>
            <a:r>
              <a:rPr lang="de-DE" b="1" dirty="0"/>
              <a:t>“</a:t>
            </a:r>
          </a:p>
          <a:p>
            <a:pPr marL="342900" indent="-342900">
              <a:buFont typeface="Arial" panose="020B0604020202020204" pitchFamily="34" charset="0"/>
              <a:buChar char="•"/>
            </a:pPr>
            <a:r>
              <a:rPr lang="de-DE" dirty="0"/>
              <a:t>Unbewusste kognitive Verzerrungen können die Urteilsbildung im Rahmen der Beobachtung sowohl ins negative als auch ins positive beeinflussen</a:t>
            </a:r>
          </a:p>
          <a:p>
            <a:pPr marL="342900" indent="-342900">
              <a:buFont typeface="Arial" panose="020B0604020202020204" pitchFamily="34" charset="0"/>
              <a:buChar char="•"/>
            </a:pPr>
            <a:r>
              <a:rPr lang="de-DE" dirty="0" err="1"/>
              <a:t>Wahrnehmungs</a:t>
            </a:r>
            <a:r>
              <a:rPr lang="de-DE" dirty="0"/>
              <a:t> - und Urteilsfähigkeit unterliegt einer Vielzahl an Einflüssen und Faktoren, oft sind diese vollständig unbewusst. </a:t>
            </a:r>
          </a:p>
          <a:p>
            <a:endParaRPr lang="de-DE" dirty="0"/>
          </a:p>
          <a:p>
            <a:r>
              <a:rPr lang="de-DE" b="1" dirty="0"/>
              <a:t>Gegenmaßnahmen</a:t>
            </a:r>
          </a:p>
          <a:p>
            <a:pPr marL="342900" indent="-342900">
              <a:buFont typeface="Arial" panose="020B0604020202020204" pitchFamily="34" charset="0"/>
              <a:buChar char="•"/>
            </a:pPr>
            <a:r>
              <a:rPr lang="de-DE" dirty="0"/>
              <a:t>Bewusstmachen der eigenen subjektiven Einflussfaktoren anhand von Selbsttest</a:t>
            </a:r>
          </a:p>
          <a:p>
            <a:pPr marL="342900" indent="-342900">
              <a:buFont typeface="Arial" panose="020B0604020202020204" pitchFamily="34" charset="0"/>
              <a:buChar char="•"/>
            </a:pPr>
            <a:r>
              <a:rPr lang="de-DE" dirty="0"/>
              <a:t>Sensibilisierung der Beobachter für die eigene Empfänglichkeit für unbewusste Beeinflussung</a:t>
            </a:r>
          </a:p>
          <a:p>
            <a:pPr marL="342900" indent="-342900">
              <a:buFont typeface="Arial" panose="020B0604020202020204" pitchFamily="34" charset="0"/>
              <a:buChar char="•"/>
            </a:pPr>
            <a:r>
              <a:rPr lang="de-DE" dirty="0"/>
              <a:t>Günstige Rahmenbedingungen schaffen</a:t>
            </a:r>
          </a:p>
          <a:p>
            <a:endParaRPr lang="de-DE" dirty="0"/>
          </a:p>
        </p:txBody>
      </p:sp>
      <p:sp>
        <p:nvSpPr>
          <p:cNvPr id="5" name="Footer Placeholder 4">
            <a:extLst>
              <a:ext uri="{FF2B5EF4-FFF2-40B4-BE49-F238E27FC236}">
                <a16:creationId xmlns:a16="http://schemas.microsoft.com/office/drawing/2014/main" id="{A3C3E9F1-C8E4-E544-9A45-ED7D3D86CF38}"/>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6AA3D943-3A4D-E54A-9158-47E983C0B687}"/>
              </a:ext>
            </a:extLst>
          </p:cNvPr>
          <p:cNvSpPr txBox="1"/>
          <p:nvPr/>
        </p:nvSpPr>
        <p:spPr>
          <a:xfrm>
            <a:off x="8588375" y="5397500"/>
            <a:ext cx="2884227" cy="369332"/>
          </a:xfrm>
          <a:prstGeom prst="rect">
            <a:avLst/>
          </a:prstGeom>
          <a:noFill/>
        </p:spPr>
        <p:txBody>
          <a:bodyPr wrap="square" rtlCol="0">
            <a:spAutoFit/>
          </a:bodyPr>
          <a:lstStyle/>
          <a:p>
            <a:r>
              <a:rPr lang="de-DE" b="1" i="1" dirty="0"/>
              <a:t>(</a:t>
            </a:r>
            <a:r>
              <a:rPr lang="de-DE" b="1" i="1" dirty="0" err="1"/>
              <a:t>Röhner&amp;Schütz, 2021</a:t>
            </a:r>
            <a:r>
              <a:rPr lang="de-DE" b="1" i="1" dirty="0"/>
              <a:t>)</a:t>
            </a:r>
          </a:p>
        </p:txBody>
      </p:sp>
    </p:spTree>
    <p:extLst>
      <p:ext uri="{BB962C8B-B14F-4D97-AF65-F5344CB8AC3E}">
        <p14:creationId xmlns:p14="http://schemas.microsoft.com/office/powerpoint/2010/main" val="1241157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56B3-5DA7-EE4E-9993-23BAE7AAF295}"/>
              </a:ext>
            </a:extLst>
          </p:cNvPr>
          <p:cNvSpPr>
            <a:spLocks noGrp="1"/>
          </p:cNvSpPr>
          <p:nvPr>
            <p:ph type="ctrTitle"/>
          </p:nvPr>
        </p:nvSpPr>
        <p:spPr>
          <a:xfrm>
            <a:off x="498324" y="656772"/>
            <a:ext cx="10169676" cy="943428"/>
          </a:xfrm>
        </p:spPr>
        <p:txBody>
          <a:bodyPr/>
          <a:lstStyle/>
          <a:p>
            <a:pPr algn="ctr"/>
            <a:r>
              <a:rPr lang="de-DE" dirty="0"/>
              <a:t>Projekt </a:t>
            </a:r>
            <a:r>
              <a:rPr lang="de-DE" dirty="0" err="1"/>
              <a:t>Implicit</a:t>
            </a:r>
            <a:r>
              <a:rPr lang="de-DE" dirty="0"/>
              <a:t> - Selbsttest</a:t>
            </a:r>
          </a:p>
        </p:txBody>
      </p:sp>
      <p:sp>
        <p:nvSpPr>
          <p:cNvPr id="3" name="Subtitle 2">
            <a:extLst>
              <a:ext uri="{FF2B5EF4-FFF2-40B4-BE49-F238E27FC236}">
                <a16:creationId xmlns:a16="http://schemas.microsoft.com/office/drawing/2014/main" id="{4D1E9E1E-21B6-3249-AE0A-AF21B98BBB1A}"/>
              </a:ext>
            </a:extLst>
          </p:cNvPr>
          <p:cNvSpPr>
            <a:spLocks noGrp="1"/>
          </p:cNvSpPr>
          <p:nvPr>
            <p:ph type="subTitle" idx="1"/>
          </p:nvPr>
        </p:nvSpPr>
        <p:spPr>
          <a:xfrm>
            <a:off x="448100" y="1600200"/>
            <a:ext cx="10448499" cy="3721100"/>
          </a:xfrm>
        </p:spPr>
        <p:txBody>
          <a:bodyPr>
            <a:normAutofit lnSpcReduction="10000"/>
          </a:bodyPr>
          <a:lstStyle/>
          <a:p>
            <a:r>
              <a:rPr lang="de-DE" dirty="0"/>
              <a:t>Zur Erkennung und Messung eigener (oft unbewusster) Vorurteile können assoziative Selbsttests eingesetzt werden</a:t>
            </a:r>
          </a:p>
          <a:p>
            <a:endParaRPr lang="de-DE" dirty="0"/>
          </a:p>
          <a:p>
            <a:r>
              <a:rPr lang="de-DE" b="1" dirty="0"/>
              <a:t>Harvard IAT</a:t>
            </a:r>
          </a:p>
          <a:p>
            <a:pPr marL="342900" indent="-342900">
              <a:buFont typeface="Arial" panose="020B0604020202020204" pitchFamily="34" charset="0"/>
              <a:buChar char="•"/>
            </a:pPr>
            <a:r>
              <a:rPr lang="de-DE" dirty="0"/>
              <a:t>Messinstrument: Implizierter Assoziationstest</a:t>
            </a:r>
          </a:p>
          <a:p>
            <a:pPr marL="342900" indent="-342900">
              <a:buFont typeface="Arial" panose="020B0604020202020204" pitchFamily="34" charset="0"/>
              <a:buChar char="•"/>
            </a:pPr>
            <a:r>
              <a:rPr lang="de-DE" dirty="0"/>
              <a:t>Zielsetzung: </a:t>
            </a:r>
            <a:r>
              <a:rPr lang="en-GB" dirty="0" err="1"/>
              <a:t>Erforschung</a:t>
            </a:r>
            <a:r>
              <a:rPr lang="en-GB" dirty="0"/>
              <a:t> der </a:t>
            </a:r>
            <a:r>
              <a:rPr lang="en-GB" dirty="0" err="1"/>
              <a:t>unbewussten</a:t>
            </a:r>
            <a:r>
              <a:rPr lang="en-GB" dirty="0"/>
              <a:t> </a:t>
            </a:r>
            <a:r>
              <a:rPr lang="en-GB" dirty="0" err="1"/>
              <a:t>Anteile</a:t>
            </a:r>
            <a:r>
              <a:rPr lang="en-GB" dirty="0"/>
              <a:t> </a:t>
            </a:r>
            <a:r>
              <a:rPr lang="en-GB" dirty="0" err="1"/>
              <a:t>menschlichen</a:t>
            </a:r>
            <a:r>
              <a:rPr lang="en-GB" dirty="0"/>
              <a:t> </a:t>
            </a:r>
            <a:r>
              <a:rPr lang="en-GB" dirty="0" err="1"/>
              <a:t>Denkens</a:t>
            </a:r>
            <a:r>
              <a:rPr lang="en-GB" dirty="0"/>
              <a:t> und </a:t>
            </a:r>
            <a:r>
              <a:rPr lang="en-GB" dirty="0" err="1"/>
              <a:t>Fühlens</a:t>
            </a:r>
            <a:r>
              <a:rPr lang="en-GB" dirty="0"/>
              <a:t> </a:t>
            </a:r>
          </a:p>
          <a:p>
            <a:pPr marL="342900" indent="-342900">
              <a:buFont typeface="Arial" panose="020B0604020202020204" pitchFamily="34" charset="0"/>
              <a:buChar char="•"/>
            </a:pPr>
            <a:r>
              <a:rPr lang="en-GB" dirty="0" err="1"/>
              <a:t>Verbreitung</a:t>
            </a:r>
            <a:r>
              <a:rPr lang="en-GB" dirty="0"/>
              <a:t>: 150+ peer-reviewed articles, +25 Mio. </a:t>
            </a:r>
            <a:r>
              <a:rPr lang="en-GB" dirty="0" err="1"/>
              <a:t>durchgeführte</a:t>
            </a:r>
            <a:r>
              <a:rPr lang="en-GB" dirty="0"/>
              <a:t> Tests</a:t>
            </a:r>
          </a:p>
          <a:p>
            <a:pPr marL="342900" indent="-342900">
              <a:buFont typeface="Arial" panose="020B0604020202020204" pitchFamily="34" charset="0"/>
              <a:buChar char="•"/>
            </a:pPr>
            <a:r>
              <a:rPr lang="en-GB" dirty="0"/>
              <a:t>Quelle/ </a:t>
            </a:r>
            <a:r>
              <a:rPr lang="en-GB" dirty="0" err="1"/>
              <a:t>Anbieter</a:t>
            </a:r>
            <a:r>
              <a:rPr lang="en-GB" dirty="0"/>
              <a:t>: Project Implicit - https://</a:t>
            </a:r>
            <a:r>
              <a:rPr lang="en-GB" dirty="0" err="1"/>
              <a:t>www.projectimplicit.net</a:t>
            </a:r>
            <a:r>
              <a:rPr lang="en-GB" dirty="0"/>
              <a:t>/</a:t>
            </a:r>
          </a:p>
          <a:p>
            <a:pPr marL="342900" indent="-342900">
              <a:buFont typeface="Arial" panose="020B0604020202020204" pitchFamily="34" charset="0"/>
              <a:buChar char="•"/>
            </a:pPr>
            <a:endParaRPr lang="en-GB" dirty="0"/>
          </a:p>
          <a:p>
            <a:endParaRPr lang="en-GB" dirty="0"/>
          </a:p>
          <a:p>
            <a:pPr marL="342900" indent="-342900">
              <a:buFont typeface="Arial" panose="020B0604020202020204" pitchFamily="34" charset="0"/>
              <a:buChar char="•"/>
            </a:pPr>
            <a:endParaRPr lang="de-DE" dirty="0"/>
          </a:p>
        </p:txBody>
      </p:sp>
      <p:sp>
        <p:nvSpPr>
          <p:cNvPr id="5" name="Footer Placeholder 4">
            <a:extLst>
              <a:ext uri="{FF2B5EF4-FFF2-40B4-BE49-F238E27FC236}">
                <a16:creationId xmlns:a16="http://schemas.microsoft.com/office/drawing/2014/main" id="{87644D3C-F373-E341-A014-5BF4B7CAF3AC}"/>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ED657CE9-0C66-FD44-BCEE-C60885B6FD6D}"/>
              </a:ext>
            </a:extLst>
          </p:cNvPr>
          <p:cNvSpPr txBox="1"/>
          <p:nvPr/>
        </p:nvSpPr>
        <p:spPr>
          <a:xfrm>
            <a:off x="8534400" y="5515659"/>
            <a:ext cx="3251199" cy="646331"/>
          </a:xfrm>
          <a:prstGeom prst="rect">
            <a:avLst/>
          </a:prstGeom>
          <a:noFill/>
        </p:spPr>
        <p:txBody>
          <a:bodyPr wrap="square" rtlCol="0">
            <a:spAutoFit/>
          </a:bodyPr>
          <a:lstStyle/>
          <a:p>
            <a:r>
              <a:rPr lang="de-DE" b="1" i="1" dirty="0"/>
              <a:t>(</a:t>
            </a:r>
            <a:r>
              <a:rPr lang="de-DE" b="1" i="1" dirty="0" err="1"/>
              <a:t>net.projectimplicit</a:t>
            </a:r>
            <a:r>
              <a:rPr lang="de-DE" b="1" i="1" dirty="0"/>
              <a:t>, abgerufen am 20.01.22)</a:t>
            </a:r>
          </a:p>
        </p:txBody>
      </p:sp>
    </p:spTree>
    <p:extLst>
      <p:ext uri="{BB962C8B-B14F-4D97-AF65-F5344CB8AC3E}">
        <p14:creationId xmlns:p14="http://schemas.microsoft.com/office/powerpoint/2010/main" val="928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BC8-7315-7641-BD6F-868FFBF88BB3}"/>
              </a:ext>
            </a:extLst>
          </p:cNvPr>
          <p:cNvSpPr>
            <a:spLocks noGrp="1"/>
          </p:cNvSpPr>
          <p:nvPr>
            <p:ph type="ctrTitle"/>
          </p:nvPr>
        </p:nvSpPr>
        <p:spPr/>
        <p:txBody>
          <a:bodyPr/>
          <a:lstStyle/>
          <a:p>
            <a:pPr algn="ctr"/>
            <a:r>
              <a:rPr lang="de-DE" dirty="0"/>
              <a:t>Arbeitsbedingungen optimieren</a:t>
            </a:r>
          </a:p>
        </p:txBody>
      </p:sp>
      <p:sp>
        <p:nvSpPr>
          <p:cNvPr id="3" name="Subtitle 2">
            <a:extLst>
              <a:ext uri="{FF2B5EF4-FFF2-40B4-BE49-F238E27FC236}">
                <a16:creationId xmlns:a16="http://schemas.microsoft.com/office/drawing/2014/main" id="{EADFDFC4-B250-6F4C-ABC2-5360CAA03842}"/>
              </a:ext>
            </a:extLst>
          </p:cNvPr>
          <p:cNvSpPr>
            <a:spLocks noGrp="1"/>
          </p:cNvSpPr>
          <p:nvPr>
            <p:ph type="subTitle" idx="1"/>
          </p:nvPr>
        </p:nvSpPr>
        <p:spPr>
          <a:xfrm>
            <a:off x="498324" y="1475619"/>
            <a:ext cx="10766576" cy="4328281"/>
          </a:xfrm>
        </p:spPr>
        <p:txBody>
          <a:bodyPr>
            <a:normAutofit/>
          </a:bodyPr>
          <a:lstStyle/>
          <a:p>
            <a:r>
              <a:rPr lang="en-GB" dirty="0"/>
              <a:t>Eine </a:t>
            </a:r>
            <a:r>
              <a:rPr lang="en-GB" dirty="0" err="1"/>
              <a:t>gerechte</a:t>
            </a:r>
            <a:r>
              <a:rPr lang="en-GB" dirty="0"/>
              <a:t> und </a:t>
            </a:r>
            <a:r>
              <a:rPr lang="en-GB" dirty="0" err="1"/>
              <a:t>reflektierte</a:t>
            </a:r>
            <a:r>
              <a:rPr lang="en-GB" dirty="0"/>
              <a:t> </a:t>
            </a:r>
            <a:r>
              <a:rPr lang="en-GB" dirty="0" err="1"/>
              <a:t>Beurteilung</a:t>
            </a:r>
            <a:r>
              <a:rPr lang="en-GB" dirty="0"/>
              <a:t> von AC </a:t>
            </a:r>
            <a:r>
              <a:rPr lang="en-GB" dirty="0" err="1"/>
              <a:t>Teilnehmern</a:t>
            </a:r>
            <a:r>
              <a:rPr lang="en-GB" dirty="0"/>
              <a:t> </a:t>
            </a:r>
            <a:r>
              <a:rPr lang="en-GB" dirty="0" err="1"/>
              <a:t>erfordert</a:t>
            </a:r>
            <a:r>
              <a:rPr lang="en-GB" dirty="0"/>
              <a:t> </a:t>
            </a:r>
            <a:r>
              <a:rPr lang="en-GB" dirty="0" err="1"/>
              <a:t>ausreichend</a:t>
            </a:r>
            <a:r>
              <a:rPr lang="en-GB" dirty="0"/>
              <a:t> </a:t>
            </a:r>
            <a:r>
              <a:rPr lang="en-GB" b="1" dirty="0"/>
              <a:t>Zeit</a:t>
            </a:r>
            <a:r>
              <a:rPr lang="en-GB" dirty="0"/>
              <a:t> und </a:t>
            </a:r>
            <a:r>
              <a:rPr lang="en-GB" b="1" dirty="0" err="1"/>
              <a:t>kognitive</a:t>
            </a:r>
            <a:r>
              <a:rPr lang="en-GB" b="1" dirty="0"/>
              <a:t> </a:t>
            </a:r>
            <a:r>
              <a:rPr lang="en-GB" b="1" dirty="0" err="1"/>
              <a:t>Ressourcen</a:t>
            </a:r>
            <a:endParaRPr lang="en-GB" b="1" dirty="0"/>
          </a:p>
          <a:p>
            <a:r>
              <a:rPr lang="en-GB" dirty="0" err="1"/>
              <a:t>Fehlen</a:t>
            </a:r>
            <a:r>
              <a:rPr lang="en-GB" dirty="0"/>
              <a:t> </a:t>
            </a:r>
            <a:r>
              <a:rPr lang="en-GB" dirty="0" err="1"/>
              <a:t>diese</a:t>
            </a:r>
            <a:r>
              <a:rPr lang="en-GB" dirty="0"/>
              <a:t> </a:t>
            </a:r>
            <a:r>
              <a:rPr lang="en-GB" dirty="0" err="1"/>
              <a:t>Ressourcen</a:t>
            </a:r>
            <a:r>
              <a:rPr lang="en-GB" dirty="0"/>
              <a:t> </a:t>
            </a:r>
            <a:r>
              <a:rPr lang="en-GB" dirty="0" err="1"/>
              <a:t>bei</a:t>
            </a:r>
            <a:r>
              <a:rPr lang="en-GB" dirty="0"/>
              <a:t> der </a:t>
            </a:r>
            <a:r>
              <a:rPr lang="en-GB" dirty="0" err="1"/>
              <a:t>Durchführung</a:t>
            </a:r>
            <a:r>
              <a:rPr lang="en-GB" dirty="0"/>
              <a:t> des AC, </a:t>
            </a:r>
            <a:r>
              <a:rPr lang="en-GB" dirty="0" err="1"/>
              <a:t>dominieren</a:t>
            </a:r>
            <a:r>
              <a:rPr lang="en-GB" dirty="0"/>
              <a:t> </a:t>
            </a:r>
            <a:r>
              <a:rPr lang="en-GB" dirty="0" err="1"/>
              <a:t>automatische</a:t>
            </a:r>
            <a:r>
              <a:rPr lang="en-GB" dirty="0"/>
              <a:t> </a:t>
            </a:r>
            <a:r>
              <a:rPr lang="en-GB" dirty="0" err="1"/>
              <a:t>Prozesse</a:t>
            </a:r>
            <a:r>
              <a:rPr lang="en-GB" dirty="0"/>
              <a:t> </a:t>
            </a:r>
            <a:r>
              <a:rPr lang="en-GB" dirty="0" err="1"/>
              <a:t>unsere</a:t>
            </a:r>
            <a:r>
              <a:rPr lang="en-GB" dirty="0"/>
              <a:t> </a:t>
            </a:r>
            <a:r>
              <a:rPr lang="en-GB" dirty="0" err="1"/>
              <a:t>Wahrnehmungen</a:t>
            </a:r>
            <a:r>
              <a:rPr lang="en-GB" dirty="0"/>
              <a:t> und </a:t>
            </a:r>
            <a:r>
              <a:rPr lang="en-GB" dirty="0" err="1"/>
              <a:t>Beurteilungen</a:t>
            </a:r>
            <a:r>
              <a:rPr lang="en-GB" dirty="0"/>
              <a:t> </a:t>
            </a:r>
          </a:p>
          <a:p>
            <a:endParaRPr lang="en-GB" dirty="0"/>
          </a:p>
          <a:p>
            <a:r>
              <a:rPr lang="en-GB" dirty="0"/>
              <a:t>Es gilt </a:t>
            </a:r>
            <a:r>
              <a:rPr lang="en-GB" dirty="0" err="1"/>
              <a:t>angemessene</a:t>
            </a:r>
            <a:r>
              <a:rPr lang="en-GB" dirty="0"/>
              <a:t> </a:t>
            </a:r>
            <a:r>
              <a:rPr lang="en-GB" dirty="0" err="1"/>
              <a:t>Rahmen</a:t>
            </a:r>
            <a:r>
              <a:rPr lang="en-GB" dirty="0"/>
              <a:t>- und </a:t>
            </a:r>
            <a:r>
              <a:rPr lang="en-GB" dirty="0" err="1"/>
              <a:t>Arbeitsbedingungen</a:t>
            </a:r>
            <a:r>
              <a:rPr lang="en-GB" dirty="0"/>
              <a:t> </a:t>
            </a:r>
            <a:r>
              <a:rPr lang="en-GB" dirty="0" err="1"/>
              <a:t>zu</a:t>
            </a:r>
            <a:r>
              <a:rPr lang="en-GB" dirty="0"/>
              <a:t> </a:t>
            </a:r>
            <a:r>
              <a:rPr lang="en-GB" dirty="0" err="1"/>
              <a:t>schaffen</a:t>
            </a:r>
            <a:r>
              <a:rPr lang="en-GB" dirty="0"/>
              <a:t>:</a:t>
            </a:r>
          </a:p>
          <a:p>
            <a:pPr marL="457200" indent="-457200">
              <a:buFont typeface="+mj-lt"/>
              <a:buAutoNum type="arabicPeriod"/>
            </a:pPr>
            <a:r>
              <a:rPr lang="en-GB" dirty="0" err="1"/>
              <a:t>Ausgeglichenes</a:t>
            </a:r>
            <a:r>
              <a:rPr lang="en-GB" dirty="0"/>
              <a:t> </a:t>
            </a:r>
            <a:r>
              <a:rPr lang="en-GB" dirty="0" err="1"/>
              <a:t>Verhältnis</a:t>
            </a:r>
            <a:r>
              <a:rPr lang="en-GB" dirty="0"/>
              <a:t> von </a:t>
            </a:r>
            <a:r>
              <a:rPr lang="en-GB" dirty="0" err="1"/>
              <a:t>Beobachtern</a:t>
            </a:r>
            <a:r>
              <a:rPr lang="en-GB" dirty="0"/>
              <a:t> : AC </a:t>
            </a:r>
            <a:r>
              <a:rPr lang="en-GB" dirty="0" err="1"/>
              <a:t>Teilnehmer</a:t>
            </a:r>
            <a:endParaRPr lang="en-GB" dirty="0"/>
          </a:p>
          <a:p>
            <a:pPr marL="457200" indent="-457200">
              <a:buFont typeface="+mj-lt"/>
              <a:buAutoNum type="arabicPeriod"/>
            </a:pPr>
            <a:r>
              <a:rPr lang="en-GB" dirty="0" err="1"/>
              <a:t>Ausreichend</a:t>
            </a:r>
            <a:r>
              <a:rPr lang="en-GB" dirty="0"/>
              <a:t> Zeit </a:t>
            </a:r>
            <a:r>
              <a:rPr lang="en-GB" dirty="0" err="1"/>
              <a:t>zur</a:t>
            </a:r>
            <a:r>
              <a:rPr lang="en-GB" dirty="0"/>
              <a:t> </a:t>
            </a:r>
            <a:r>
              <a:rPr lang="en-GB" dirty="0" err="1"/>
              <a:t>Beurteilung</a:t>
            </a:r>
            <a:r>
              <a:rPr lang="en-GB" dirty="0"/>
              <a:t> </a:t>
            </a:r>
            <a:r>
              <a:rPr lang="en-GB" dirty="0" err="1"/>
              <a:t>einplanen</a:t>
            </a:r>
            <a:endParaRPr lang="en-GB" dirty="0"/>
          </a:p>
          <a:p>
            <a:pPr marL="457200" indent="-457200">
              <a:buFont typeface="+mj-lt"/>
              <a:buAutoNum type="arabicPeriod"/>
            </a:pPr>
            <a:r>
              <a:rPr lang="en-GB" dirty="0" err="1"/>
              <a:t>Keine</a:t>
            </a:r>
            <a:r>
              <a:rPr lang="en-GB" dirty="0"/>
              <a:t> </a:t>
            </a:r>
            <a:r>
              <a:rPr lang="en-GB" dirty="0" err="1"/>
              <a:t>Beobachtung</a:t>
            </a:r>
            <a:r>
              <a:rPr lang="en-GB" dirty="0"/>
              <a:t>/</a:t>
            </a:r>
            <a:r>
              <a:rPr lang="en-GB" dirty="0" err="1"/>
              <a:t>Beurteilung</a:t>
            </a:r>
            <a:r>
              <a:rPr lang="en-GB" dirty="0"/>
              <a:t> </a:t>
            </a:r>
            <a:r>
              <a:rPr lang="en-GB" dirty="0" err="1"/>
              <a:t>unter</a:t>
            </a:r>
            <a:r>
              <a:rPr lang="en-GB" dirty="0"/>
              <a:t> Stress und </a:t>
            </a:r>
            <a:r>
              <a:rPr lang="en-GB" dirty="0" err="1"/>
              <a:t>Zeitdruck</a:t>
            </a:r>
          </a:p>
          <a:p>
            <a:pPr marL="457200" indent="-457200">
              <a:buFont typeface="+mj-lt"/>
              <a:buAutoNum type="arabicPeriod"/>
            </a:pPr>
            <a:r>
              <a:rPr lang="en-GB" dirty="0" err="1"/>
              <a:t>Diversität der Beobachter wünschenswert</a:t>
            </a:r>
            <a:endParaRPr lang="en-GB" dirty="0"/>
          </a:p>
          <a:p>
            <a:pPr marL="457200" indent="-457200">
              <a:buFont typeface="+mj-lt"/>
              <a:buAutoNum type="arabicPeriod"/>
            </a:pPr>
            <a:endParaRPr lang="en-GB" dirty="0"/>
          </a:p>
          <a:p>
            <a:pPr marL="457200" indent="-457200">
              <a:buFont typeface="+mj-lt"/>
              <a:buAutoNum type="arabicPeriod"/>
            </a:pPr>
            <a:endParaRPr lang="en-GB" dirty="0"/>
          </a:p>
        </p:txBody>
      </p:sp>
      <p:sp>
        <p:nvSpPr>
          <p:cNvPr id="5" name="Footer Placeholder 4">
            <a:extLst>
              <a:ext uri="{FF2B5EF4-FFF2-40B4-BE49-F238E27FC236}">
                <a16:creationId xmlns:a16="http://schemas.microsoft.com/office/drawing/2014/main" id="{6A48EFBE-BC8A-3346-A998-C5551217AF29}"/>
              </a:ext>
            </a:extLst>
          </p:cNvPr>
          <p:cNvSpPr>
            <a:spLocks noGrp="1"/>
          </p:cNvSpPr>
          <p:nvPr>
            <p:ph type="ftr" sz="quarter" idx="11"/>
          </p:nvPr>
        </p:nvSpPr>
        <p:spPr/>
        <p:txBody>
          <a:bodyPr/>
          <a:lstStyle/>
          <a:p>
            <a:r>
              <a:rPr lang="de-DE"/>
              <a:t>Seminar Personalauswahl - Beobachtertraining</a:t>
            </a:r>
            <a:endParaRPr lang="de-DE" dirty="0"/>
          </a:p>
        </p:txBody>
      </p:sp>
      <p:sp>
        <p:nvSpPr>
          <p:cNvPr id="7" name="TextBox 6">
            <a:extLst>
              <a:ext uri="{FF2B5EF4-FFF2-40B4-BE49-F238E27FC236}">
                <a16:creationId xmlns:a16="http://schemas.microsoft.com/office/drawing/2014/main" id="{FF7AE2ED-9629-394F-8C29-E166C0AE8830}"/>
              </a:ext>
            </a:extLst>
          </p:cNvPr>
          <p:cNvSpPr txBox="1"/>
          <p:nvPr/>
        </p:nvSpPr>
        <p:spPr>
          <a:xfrm>
            <a:off x="8788400" y="5125480"/>
            <a:ext cx="3403600" cy="646331"/>
          </a:xfrm>
          <a:prstGeom prst="rect">
            <a:avLst/>
          </a:prstGeom>
          <a:noFill/>
        </p:spPr>
        <p:txBody>
          <a:bodyPr wrap="square" rtlCol="0">
            <a:spAutoFit/>
          </a:bodyPr>
          <a:lstStyle/>
          <a:p>
            <a:r>
              <a:rPr lang="de-DE" b="1" i="1" dirty="0"/>
              <a:t>(</a:t>
            </a:r>
            <a:r>
              <a:rPr lang="de-DE" b="1" i="1" dirty="0" err="1"/>
              <a:t>Röhner&amp;Schütz, 2021</a:t>
            </a:r>
            <a:r>
              <a:rPr lang="de-DE" b="1" i="1" dirty="0"/>
              <a:t>)</a:t>
            </a:r>
          </a:p>
          <a:p>
            <a:endParaRPr lang="de-DE" dirty="0"/>
          </a:p>
        </p:txBody>
      </p:sp>
    </p:spTree>
    <p:extLst>
      <p:ext uri="{BB962C8B-B14F-4D97-AF65-F5344CB8AC3E}">
        <p14:creationId xmlns:p14="http://schemas.microsoft.com/office/powerpoint/2010/main" val="2820749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C4D97B-22F6-D04B-828A-CC8E89BFB746}"/>
              </a:ext>
            </a:extLst>
          </p:cNvPr>
          <p:cNvSpPr>
            <a:spLocks noGrp="1"/>
          </p:cNvSpPr>
          <p:nvPr>
            <p:ph type="title"/>
          </p:nvPr>
        </p:nvSpPr>
        <p:spPr>
          <a:xfrm>
            <a:off x="317500" y="136525"/>
            <a:ext cx="10515600" cy="1325563"/>
          </a:xfrm>
        </p:spPr>
        <p:txBody>
          <a:bodyPr/>
          <a:lstStyle/>
          <a:p>
            <a:pPr algn="ctr"/>
            <a:r>
              <a:rPr lang="de-DE"/>
              <a:t>Fallbeispiele</a:t>
            </a:r>
          </a:p>
        </p:txBody>
      </p:sp>
      <p:sp>
        <p:nvSpPr>
          <p:cNvPr id="8" name="Content Placeholder 7">
            <a:extLst>
              <a:ext uri="{FF2B5EF4-FFF2-40B4-BE49-F238E27FC236}">
                <a16:creationId xmlns:a16="http://schemas.microsoft.com/office/drawing/2014/main" id="{8BE647B1-29C5-1347-8B72-C083FD21DEF4}"/>
              </a:ext>
            </a:extLst>
          </p:cNvPr>
          <p:cNvSpPr>
            <a:spLocks noGrp="1"/>
          </p:cNvSpPr>
          <p:nvPr>
            <p:ph sz="half" idx="1"/>
          </p:nvPr>
        </p:nvSpPr>
        <p:spPr>
          <a:xfrm>
            <a:off x="317500" y="2184519"/>
            <a:ext cx="5181600" cy="4351338"/>
          </a:xfrm>
        </p:spPr>
        <p:txBody>
          <a:bodyPr/>
          <a:lstStyle/>
          <a:p>
            <a:r>
              <a:rPr lang="en-GB"/>
              <a:t>Ein Bewerber wird nach seiner Staatsangehörigkeit gefragt. Im anschließenden Auswahlverfahren wird er aufgrund von mangelhaften Deutschkenntnissen aus dem Auswahlverfahren ausgeschlossen</a:t>
            </a:r>
            <a:endParaRPr lang="de-DE"/>
          </a:p>
        </p:txBody>
      </p:sp>
      <p:sp>
        <p:nvSpPr>
          <p:cNvPr id="9" name="Content Placeholder 8">
            <a:extLst>
              <a:ext uri="{FF2B5EF4-FFF2-40B4-BE49-F238E27FC236}">
                <a16:creationId xmlns:a16="http://schemas.microsoft.com/office/drawing/2014/main" id="{6E351098-E850-CC42-AEDC-1B106AF91F6F}"/>
              </a:ext>
            </a:extLst>
          </p:cNvPr>
          <p:cNvSpPr>
            <a:spLocks noGrp="1"/>
          </p:cNvSpPr>
          <p:nvPr>
            <p:ph sz="half" idx="2"/>
          </p:nvPr>
        </p:nvSpPr>
        <p:spPr>
          <a:xfrm>
            <a:off x="6017336" y="1968103"/>
            <a:ext cx="5181600" cy="4351338"/>
          </a:xfrm>
        </p:spPr>
        <p:txBody>
          <a:bodyPr/>
          <a:lstStyle/>
          <a:p>
            <a:r>
              <a:rPr lang="en-GB"/>
              <a:t>Eine Bewerberin wird nach</a:t>
            </a:r>
            <a:br>
              <a:rPr lang="en-GB"/>
            </a:br>
            <a:r>
              <a:rPr lang="en-GB"/>
              <a:t>ihrer familiären Situation gefragt. Sie gibt an, keine Kinder zu haben, erwähnt aber, dass Sie für die Plege einer Familienangehörigen verantwortlich ist. Die Bewerberin wird ausgeschlossen</a:t>
            </a:r>
            <a:br>
              <a:rPr lang="en-GB"/>
            </a:br>
            <a:r>
              <a:rPr lang="de-DE"/>
              <a:t>aufgrund von mangelnder Flexibilität.</a:t>
            </a:r>
          </a:p>
          <a:p>
            <a:endParaRPr lang="de-DE"/>
          </a:p>
        </p:txBody>
      </p:sp>
      <p:sp>
        <p:nvSpPr>
          <p:cNvPr id="4" name="Footer Placeholder 3">
            <a:extLst>
              <a:ext uri="{FF2B5EF4-FFF2-40B4-BE49-F238E27FC236}">
                <a16:creationId xmlns:a16="http://schemas.microsoft.com/office/drawing/2014/main" id="{27EF2F71-DE50-D047-B65E-2A9C226DA2CA}"/>
              </a:ext>
            </a:extLst>
          </p:cNvPr>
          <p:cNvSpPr>
            <a:spLocks noGrp="1"/>
          </p:cNvSpPr>
          <p:nvPr>
            <p:ph type="ftr" sz="quarter" idx="11"/>
          </p:nvPr>
        </p:nvSpPr>
        <p:spPr/>
        <p:txBody>
          <a:bodyPr/>
          <a:lstStyle/>
          <a:p>
            <a:r>
              <a:rPr lang="de-DE"/>
              <a:t>Seminar Personalauswahl - Beobachtertraining</a:t>
            </a:r>
            <a:endParaRPr lang="de-DE" dirty="0"/>
          </a:p>
        </p:txBody>
      </p:sp>
      <p:sp>
        <p:nvSpPr>
          <p:cNvPr id="10" name="TextBox 9">
            <a:extLst>
              <a:ext uri="{FF2B5EF4-FFF2-40B4-BE49-F238E27FC236}">
                <a16:creationId xmlns:a16="http://schemas.microsoft.com/office/drawing/2014/main" id="{1D39C1F0-DB4C-6A4F-ACF8-77FAA3AE7BB5}"/>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
        <p:nvSpPr>
          <p:cNvPr id="11" name="TextBox 10">
            <a:extLst>
              <a:ext uri="{FF2B5EF4-FFF2-40B4-BE49-F238E27FC236}">
                <a16:creationId xmlns:a16="http://schemas.microsoft.com/office/drawing/2014/main" id="{F283728D-A8A2-9B4E-AD4A-EC49195C42D4}"/>
              </a:ext>
            </a:extLst>
          </p:cNvPr>
          <p:cNvSpPr txBox="1"/>
          <p:nvPr/>
        </p:nvSpPr>
        <p:spPr>
          <a:xfrm>
            <a:off x="317500" y="1148159"/>
            <a:ext cx="9956800" cy="430887"/>
          </a:xfrm>
          <a:prstGeom prst="rect">
            <a:avLst/>
          </a:prstGeom>
          <a:noFill/>
        </p:spPr>
        <p:txBody>
          <a:bodyPr wrap="square" rtlCol="0">
            <a:spAutoFit/>
          </a:bodyPr>
          <a:lstStyle/>
          <a:p>
            <a:r>
              <a:rPr lang="de-DE" sz="2200"/>
              <a:t>Während der Interviewphase des AC beobachten Sie die folgenden zwei Situationen:</a:t>
            </a:r>
          </a:p>
        </p:txBody>
      </p:sp>
    </p:spTree>
    <p:extLst>
      <p:ext uri="{BB962C8B-B14F-4D97-AF65-F5344CB8AC3E}">
        <p14:creationId xmlns:p14="http://schemas.microsoft.com/office/powerpoint/2010/main" val="3625151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0A0FC9-D804-5A46-8B3C-84E2BA77A265}"/>
              </a:ext>
            </a:extLst>
          </p:cNvPr>
          <p:cNvSpPr>
            <a:spLocks noGrp="1"/>
          </p:cNvSpPr>
          <p:nvPr>
            <p:ph type="ftr" sz="quarter" idx="11"/>
          </p:nvPr>
        </p:nvSpPr>
        <p:spPr/>
        <p:txBody>
          <a:bodyPr/>
          <a:lstStyle/>
          <a:p>
            <a:r>
              <a:rPr lang="de-DE"/>
              <a:t>Seminar Personalauswahl - Beobachtertraining</a:t>
            </a:r>
            <a:endParaRPr lang="de-DE" dirty="0"/>
          </a:p>
        </p:txBody>
      </p:sp>
      <p:sp>
        <p:nvSpPr>
          <p:cNvPr id="6" name="Title 5">
            <a:extLst>
              <a:ext uri="{FF2B5EF4-FFF2-40B4-BE49-F238E27FC236}">
                <a16:creationId xmlns:a16="http://schemas.microsoft.com/office/drawing/2014/main" id="{BE616738-F8DB-6647-B4C4-0DD678575417}"/>
              </a:ext>
            </a:extLst>
          </p:cNvPr>
          <p:cNvSpPr>
            <a:spLocks noGrp="1"/>
          </p:cNvSpPr>
          <p:nvPr>
            <p:ph type="ctrTitle"/>
          </p:nvPr>
        </p:nvSpPr>
        <p:spPr>
          <a:xfrm>
            <a:off x="82550" y="242965"/>
            <a:ext cx="5753100" cy="1195310"/>
          </a:xfrm>
        </p:spPr>
        <p:txBody>
          <a:bodyPr>
            <a:noAutofit/>
          </a:bodyPr>
          <a:lstStyle/>
          <a:p>
            <a:pPr algn="ctr"/>
            <a:r>
              <a:rPr lang="de-DE" b="1"/>
              <a:t>Auflösung Fallbeispiel 1</a:t>
            </a:r>
          </a:p>
        </p:txBody>
      </p:sp>
      <p:sp>
        <p:nvSpPr>
          <p:cNvPr id="7" name="Subtitle 6">
            <a:extLst>
              <a:ext uri="{FF2B5EF4-FFF2-40B4-BE49-F238E27FC236}">
                <a16:creationId xmlns:a16="http://schemas.microsoft.com/office/drawing/2014/main" id="{67992A49-4868-614E-A3E7-C1A9D605DC71}"/>
              </a:ext>
            </a:extLst>
          </p:cNvPr>
          <p:cNvSpPr>
            <a:spLocks noGrp="1"/>
          </p:cNvSpPr>
          <p:nvPr>
            <p:ph type="subTitle" idx="1"/>
          </p:nvPr>
        </p:nvSpPr>
        <p:spPr>
          <a:xfrm>
            <a:off x="303094" y="1438275"/>
            <a:ext cx="5532556" cy="3981450"/>
          </a:xfrm>
        </p:spPr>
        <p:txBody>
          <a:bodyPr/>
          <a:lstStyle/>
          <a:p>
            <a:pPr marL="342900" indent="-342900">
              <a:buFont typeface="Arial" panose="020B0604020202020204" pitchFamily="34" charset="0"/>
              <a:buChar char="•"/>
            </a:pPr>
            <a:r>
              <a:rPr lang="de-DE"/>
              <a:t>Die Staatsangehörigkeit ist grundsätzlich keine nach AGG geschützte Eigenschaft</a:t>
            </a:r>
          </a:p>
          <a:p>
            <a:pPr marL="342900" indent="-342900">
              <a:buFont typeface="Arial" panose="020B0604020202020204" pitchFamily="34" charset="0"/>
              <a:buChar char="•"/>
            </a:pPr>
            <a:r>
              <a:rPr lang="de-DE"/>
              <a:t>Bewertung der sprachlichen Kenntnisse ist vermutlich zulässig, da ein angemessener Bezug zur Tätigkeit angenommen werden kann</a:t>
            </a:r>
          </a:p>
          <a:p>
            <a:pPr marL="342900" indent="-342900">
              <a:buFont typeface="Arial" panose="020B0604020202020204" pitchFamily="34" charset="0"/>
              <a:buChar char="•"/>
            </a:pPr>
            <a:r>
              <a:rPr lang="de-DE"/>
              <a:t>Falls Indizien vorliegen, dass die Frage mit dem Ziel gestellt wurde den ethnischen Hintergrund zu ermitteln, könnte ein AGG Verstoß vorliegen</a:t>
            </a:r>
          </a:p>
        </p:txBody>
      </p:sp>
      <p:sp>
        <p:nvSpPr>
          <p:cNvPr id="8" name="TextBox 7">
            <a:extLst>
              <a:ext uri="{FF2B5EF4-FFF2-40B4-BE49-F238E27FC236}">
                <a16:creationId xmlns:a16="http://schemas.microsoft.com/office/drawing/2014/main" id="{F22B26F8-CA28-0D46-91EA-A4A27D6AB743}"/>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Tree>
    <p:extLst>
      <p:ext uri="{BB962C8B-B14F-4D97-AF65-F5344CB8AC3E}">
        <p14:creationId xmlns:p14="http://schemas.microsoft.com/office/powerpoint/2010/main" val="1944017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pPr algn="ctr"/>
            <a:r>
              <a:rPr lang="de-DE" sz="4900" dirty="0">
                <a:solidFill>
                  <a:srgbClr val="FF0000"/>
                </a:solidFill>
                <a:latin typeface="Segoe UI Emoji" panose="020B0502040204020203" pitchFamily="34" charset="0"/>
                <a:ea typeface="Segoe UI Emoji" panose="020B0502040204020203" pitchFamily="34" charset="0"/>
              </a:rPr>
              <a:t>⁉</a:t>
            </a:r>
            <a:br>
              <a:rPr lang="de-DE" dirty="0">
                <a:solidFill>
                  <a:srgbClr val="FF0000"/>
                </a:solidFill>
                <a:latin typeface="Segoe UI Emoji" panose="020B0502040204020203" pitchFamily="34" charset="0"/>
                <a:ea typeface="Segoe UI Emoji" panose="020B0502040204020203" pitchFamily="34" charset="0"/>
              </a:rPr>
            </a:br>
            <a:endParaRPr lang="de-DE" dirty="0"/>
          </a:p>
        </p:txBody>
      </p:sp>
      <p:sp>
        <p:nvSpPr>
          <p:cNvPr id="3" name="Untertitel 2"/>
          <p:cNvSpPr>
            <a:spLocks noGrp="1"/>
          </p:cNvSpPr>
          <p:nvPr>
            <p:ph type="subTitle" idx="1"/>
          </p:nvPr>
        </p:nvSpPr>
        <p:spPr/>
        <p:txBody>
          <a:bodyPr>
            <a:normAutofit/>
          </a:bodyPr>
          <a:lstStyle/>
          <a:p>
            <a:endParaRPr lang="de-DE" sz="2000" dirty="0">
              <a:solidFill>
                <a:srgbClr val="FF0000"/>
              </a:solidFill>
              <a:latin typeface="Segoe UI Emoji" panose="020B0502040204020203" pitchFamily="34" charset="0"/>
              <a:ea typeface="Segoe UI Emoji" panose="020B0502040204020203" pitchFamily="34" charset="0"/>
            </a:endParaRPr>
          </a:p>
          <a:p>
            <a:pPr algn="ctr"/>
            <a:r>
              <a:rPr lang="de-DE" sz="2000" dirty="0">
                <a:solidFill>
                  <a:srgbClr val="FF0000"/>
                </a:solidFill>
                <a:ea typeface="Segoe UI Emoji" panose="020B0502040204020203" pitchFamily="34" charset="0"/>
              </a:rPr>
              <a:t>Beurteilen Sie, </a:t>
            </a:r>
            <a:r>
              <a:rPr lang="de-DE" sz="2000" b="1" u="sng" dirty="0">
                <a:solidFill>
                  <a:srgbClr val="FF0000"/>
                </a:solidFill>
                <a:ea typeface="Segoe UI Emoji" panose="020B0502040204020203" pitchFamily="34" charset="0"/>
              </a:rPr>
              <a:t>ob</a:t>
            </a:r>
            <a:r>
              <a:rPr lang="de-DE" sz="2000" dirty="0">
                <a:solidFill>
                  <a:srgbClr val="FF0000"/>
                </a:solidFill>
                <a:ea typeface="Segoe UI Emoji" panose="020B0502040204020203" pitchFamily="34" charset="0"/>
              </a:rPr>
              <a:t> und </a:t>
            </a:r>
            <a:r>
              <a:rPr lang="de-DE" sz="2000" b="1" u="sng" dirty="0">
                <a:solidFill>
                  <a:srgbClr val="FF0000"/>
                </a:solidFill>
                <a:ea typeface="Segoe UI Emoji" panose="020B0502040204020203" pitchFamily="34" charset="0"/>
              </a:rPr>
              <a:t>in welchem Ausmaß </a:t>
            </a:r>
            <a:r>
              <a:rPr lang="de-DE" sz="2000" dirty="0">
                <a:solidFill>
                  <a:srgbClr val="FF0000"/>
                </a:solidFill>
                <a:ea typeface="Segoe UI Emoji" panose="020B0502040204020203" pitchFamily="34" charset="0"/>
              </a:rPr>
              <a:t>der Bewerber in folgendem Video, die durch das Anforderungsprofil festgelegten Eignungsmerkmale aufweist.</a:t>
            </a:r>
          </a:p>
          <a:p>
            <a:endParaRPr lang="de-DE" sz="2000" dirty="0">
              <a:solidFill>
                <a:srgbClr val="FF0000"/>
              </a:solidFill>
              <a:latin typeface="Segoe UI Emoji" panose="020B0502040204020203" pitchFamily="34" charset="0"/>
              <a:ea typeface="Segoe UI Emoji" panose="020B0502040204020203" pitchFamily="34" charset="0"/>
            </a:endParaRPr>
          </a:p>
          <a:p>
            <a:r>
              <a:rPr lang="de-DE" sz="2000" dirty="0">
                <a:solidFill>
                  <a:srgbClr val="FF0000"/>
                </a:solidFill>
                <a:ea typeface="Segoe UI Emoji" panose="020B0502040204020203" pitchFamily="34" charset="0"/>
              </a:rPr>
              <a:t>Es handelt sich um… </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eine zu vergebende Stelle als Teamleiter Rezeption/Service.</a:t>
            </a:r>
          </a:p>
          <a:p>
            <a:r>
              <a:rPr lang="de-DE" sz="2000" dirty="0">
                <a:solidFill>
                  <a:srgbClr val="FF0000"/>
                </a:solidFill>
                <a:latin typeface="Segoe UI Emoji" panose="020B0502040204020203" pitchFamily="34" charset="0"/>
                <a:ea typeface="Segoe UI Emoji" panose="020B0502040204020203" pitchFamily="34" charset="0"/>
              </a:rPr>
              <a:t>		         → </a:t>
            </a:r>
            <a:r>
              <a:rPr lang="de-DE" sz="2000" dirty="0">
                <a:solidFill>
                  <a:srgbClr val="FF0000"/>
                </a:solidFill>
                <a:ea typeface="Segoe UI Emoji" panose="020B0502040204020203" pitchFamily="34" charset="0"/>
              </a:rPr>
              <a:t>ein im Rahmen eines </a:t>
            </a:r>
            <a:r>
              <a:rPr lang="de-DE" sz="2000" dirty="0" err="1">
                <a:solidFill>
                  <a:srgbClr val="FF0000"/>
                </a:solidFill>
                <a:ea typeface="Segoe UI Emoji" panose="020B0502040204020203" pitchFamily="34" charset="0"/>
              </a:rPr>
              <a:t>Assesment</a:t>
            </a:r>
            <a:r>
              <a:rPr lang="de-DE" sz="2000" dirty="0">
                <a:solidFill>
                  <a:srgbClr val="FF0000"/>
                </a:solidFill>
                <a:ea typeface="Segoe UI Emoji" panose="020B0502040204020203" pitchFamily="34" charset="0"/>
              </a:rPr>
              <a:t> Centers durchgeführtes 			Rollenspiel, welches ein Mitarbeitergespräch simulieren soll.</a:t>
            </a:r>
            <a:endParaRPr lang="de-DE" sz="2000" dirty="0">
              <a:solidFill>
                <a:srgbClr val="FF0000"/>
              </a:solidFill>
            </a:endParaRPr>
          </a:p>
        </p:txBody>
      </p:sp>
      <p:sp>
        <p:nvSpPr>
          <p:cNvPr id="6" name="Footer Placeholder 5">
            <a:extLst>
              <a:ext uri="{FF2B5EF4-FFF2-40B4-BE49-F238E27FC236}">
                <a16:creationId xmlns:a16="http://schemas.microsoft.com/office/drawing/2014/main" id="{09FCE295-B350-D94B-98C2-4AB79C3F374C}"/>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09583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0A0FC9-D804-5A46-8B3C-84E2BA77A265}"/>
              </a:ext>
            </a:extLst>
          </p:cNvPr>
          <p:cNvSpPr>
            <a:spLocks noGrp="1"/>
          </p:cNvSpPr>
          <p:nvPr>
            <p:ph type="ftr" sz="quarter" idx="11"/>
          </p:nvPr>
        </p:nvSpPr>
        <p:spPr/>
        <p:txBody>
          <a:bodyPr/>
          <a:lstStyle/>
          <a:p>
            <a:r>
              <a:rPr lang="de-DE"/>
              <a:t>Seminar Personalauswahl - Beobachtertraining</a:t>
            </a:r>
            <a:endParaRPr lang="de-DE" dirty="0"/>
          </a:p>
        </p:txBody>
      </p:sp>
      <p:sp>
        <p:nvSpPr>
          <p:cNvPr id="6" name="Title 5">
            <a:extLst>
              <a:ext uri="{FF2B5EF4-FFF2-40B4-BE49-F238E27FC236}">
                <a16:creationId xmlns:a16="http://schemas.microsoft.com/office/drawing/2014/main" id="{BE616738-F8DB-6647-B4C4-0DD678575417}"/>
              </a:ext>
            </a:extLst>
          </p:cNvPr>
          <p:cNvSpPr>
            <a:spLocks noGrp="1"/>
          </p:cNvSpPr>
          <p:nvPr>
            <p:ph type="ctrTitle"/>
          </p:nvPr>
        </p:nvSpPr>
        <p:spPr/>
        <p:txBody>
          <a:bodyPr/>
          <a:lstStyle/>
          <a:p>
            <a:pPr algn="ctr"/>
            <a:r>
              <a:rPr lang="de-DE" b="1"/>
              <a:t>Auflösung Fallbeispiel 2</a:t>
            </a:r>
          </a:p>
        </p:txBody>
      </p:sp>
      <p:sp>
        <p:nvSpPr>
          <p:cNvPr id="7" name="Subtitle 6">
            <a:extLst>
              <a:ext uri="{FF2B5EF4-FFF2-40B4-BE49-F238E27FC236}">
                <a16:creationId xmlns:a16="http://schemas.microsoft.com/office/drawing/2014/main" id="{67992A49-4868-614E-A3E7-C1A9D605DC71}"/>
              </a:ext>
            </a:extLst>
          </p:cNvPr>
          <p:cNvSpPr>
            <a:spLocks noGrp="1"/>
          </p:cNvSpPr>
          <p:nvPr>
            <p:ph type="subTitle" idx="1"/>
          </p:nvPr>
        </p:nvSpPr>
        <p:spPr>
          <a:xfrm>
            <a:off x="303094" y="1438275"/>
            <a:ext cx="5532556" cy="3981450"/>
          </a:xfrm>
        </p:spPr>
        <p:txBody>
          <a:bodyPr/>
          <a:lstStyle/>
          <a:p>
            <a:pPr marL="342900" indent="-342900">
              <a:buFont typeface="Arial" panose="020B0604020202020204" pitchFamily="34" charset="0"/>
              <a:buChar char="•"/>
            </a:pPr>
            <a:r>
              <a:rPr lang="de-DE"/>
              <a:t>Die Frage nach Familienstand/familiärer Situation ist als problematisch nach AGG einzustufen</a:t>
            </a:r>
          </a:p>
          <a:p>
            <a:pPr marL="342900" indent="-342900">
              <a:buFont typeface="Arial" panose="020B0604020202020204" pitchFamily="34" charset="0"/>
              <a:buChar char="•"/>
            </a:pPr>
            <a:r>
              <a:rPr lang="de-DE"/>
              <a:t>Flexibilität kann grundsätzlich als zulässiges Entscheidungsmerkmal berücksichtigt werden, wenn die Tätigkeit diese voraussetzt</a:t>
            </a:r>
          </a:p>
          <a:p>
            <a:pPr marL="342900" indent="-342900">
              <a:buFont typeface="Arial" panose="020B0604020202020204" pitchFamily="34" charset="0"/>
              <a:buChar char="•"/>
            </a:pPr>
            <a:r>
              <a:rPr lang="de-DE"/>
              <a:t>Alternative Vorgehensweise: Flexibilität spezifisch erfragen anstelle von dem Schließen dieser über familiäre Situation</a:t>
            </a:r>
          </a:p>
          <a:p>
            <a:pPr marL="342900" indent="-342900">
              <a:buFont typeface="Arial" panose="020B0604020202020204" pitchFamily="34" charset="0"/>
              <a:buChar char="•"/>
            </a:pPr>
            <a:endParaRPr lang="de-DE"/>
          </a:p>
        </p:txBody>
      </p:sp>
      <p:sp>
        <p:nvSpPr>
          <p:cNvPr id="8" name="TextBox 7">
            <a:extLst>
              <a:ext uri="{FF2B5EF4-FFF2-40B4-BE49-F238E27FC236}">
                <a16:creationId xmlns:a16="http://schemas.microsoft.com/office/drawing/2014/main" id="{1AEF5E73-4919-7742-8DAD-8A1A74EEDF57}"/>
              </a:ext>
            </a:extLst>
          </p:cNvPr>
          <p:cNvSpPr txBox="1"/>
          <p:nvPr/>
        </p:nvSpPr>
        <p:spPr>
          <a:xfrm>
            <a:off x="82550" y="5801400"/>
            <a:ext cx="5651500" cy="369332"/>
          </a:xfrm>
          <a:prstGeom prst="rect">
            <a:avLst/>
          </a:prstGeom>
          <a:noFill/>
        </p:spPr>
        <p:txBody>
          <a:bodyPr wrap="square" rtlCol="0">
            <a:spAutoFit/>
          </a:bodyPr>
          <a:lstStyle/>
          <a:p>
            <a:r>
              <a:rPr lang="de-DE" b="1" i="1"/>
              <a:t>(Antidiskriminierungsstelle des Bundes, 2019)</a:t>
            </a:r>
          </a:p>
        </p:txBody>
      </p:sp>
    </p:spTree>
    <p:extLst>
      <p:ext uri="{BB962C8B-B14F-4D97-AF65-F5344CB8AC3E}">
        <p14:creationId xmlns:p14="http://schemas.microsoft.com/office/powerpoint/2010/main" val="83388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Literaturverzeichnis</a:t>
            </a:r>
          </a:p>
        </p:txBody>
      </p:sp>
      <p:sp>
        <p:nvSpPr>
          <p:cNvPr id="3" name="Untertitel 2"/>
          <p:cNvSpPr>
            <a:spLocks noGrp="1"/>
          </p:cNvSpPr>
          <p:nvPr>
            <p:ph type="subTitle" idx="1"/>
          </p:nvPr>
        </p:nvSpPr>
        <p:spPr>
          <a:xfrm>
            <a:off x="498324" y="1767719"/>
            <a:ext cx="10169676" cy="3322562"/>
          </a:xfrm>
        </p:spPr>
        <p:txBody>
          <a:bodyPr lIns="90000">
            <a:normAutofit fontScale="47500" lnSpcReduction="20000"/>
          </a:bodyPr>
          <a:lstStyle/>
          <a:p>
            <a:r>
              <a:rPr lang="de-DE"/>
              <a:t>Antidiskriminierungsstelle des Bundes (2019), </a:t>
            </a:r>
            <a:r>
              <a:rPr lang="de-DE" i="1"/>
              <a:t>Fair in den Job!Leitfaden für diskriminierungs­ freie Einstellungsverfahren, </a:t>
            </a:r>
            <a:r>
              <a:rPr lang="de-DE"/>
              <a:t>Abgerufen von </a:t>
            </a:r>
            <a:r>
              <a:rPr lang="de-DE" i="1" u="sng">
                <a:hlinkClick r:id="rId2"/>
              </a:rPr>
              <a:t>https://www.antidiskriminierungsstelle.de/SharedDocs/downloads/DE/publikationen/Leitfaeden/leitfaden_fair_in_den_job.pdf?__blob=publicationFile&amp;v=3</a:t>
            </a:r>
            <a:r>
              <a:rPr lang="de-DE" i="1"/>
              <a:t>,  </a:t>
            </a:r>
            <a:r>
              <a:rPr lang="de-DE"/>
              <a:t>S.28-29</a:t>
            </a:r>
            <a:endParaRPr lang="en-DE"/>
          </a:p>
          <a:p>
            <a:r>
              <a:rPr lang="de-DE"/>
              <a:t>Bundesgesetz</a:t>
            </a:r>
            <a:r>
              <a:rPr lang="de-DE" i="1"/>
              <a:t>. Allgemeines Gleichbehandlungsgesetz (AGG). </a:t>
            </a:r>
            <a:r>
              <a:rPr lang="de-DE"/>
              <a:t>(2006), letzte Änderung vom 03.April 2013</a:t>
            </a:r>
            <a:endParaRPr lang="en-DE"/>
          </a:p>
          <a:p>
            <a:r>
              <a:rPr lang="de-DE"/>
              <a:t>Höft,S., Melchers, K.G. (2010). </a:t>
            </a:r>
            <a:r>
              <a:rPr lang="de-DE" i="1"/>
              <a:t>Training von AC-Beobachtern: Worauf kommt es an? </a:t>
            </a:r>
            <a:r>
              <a:rPr lang="de-DE"/>
              <a:t>Wirtschaftspsychologie. 12(2), 32-40</a:t>
            </a:r>
            <a:endParaRPr lang="en-DE"/>
          </a:p>
          <a:p>
            <a:r>
              <a:rPr lang="de-DE"/>
              <a:t>Klug, A. (o.J.). </a:t>
            </a:r>
            <a:r>
              <a:rPr lang="de-DE" i="1"/>
              <a:t>Beobachtungsfehler und Beurteilungsfehler. Abgerufen von </a:t>
            </a:r>
            <a:r>
              <a:rPr lang="de-DE" i="1" u="sng">
                <a:hlinkClick r:id="rId3"/>
              </a:rPr>
              <a:t>https://www.klug-md.de/Wissen/Beobachtungsfehler.htm</a:t>
            </a:r>
            <a:endParaRPr lang="en-DE"/>
          </a:p>
          <a:p>
            <a:r>
              <a:rPr lang="de-DE"/>
              <a:t>Obermann, C. (2018). </a:t>
            </a:r>
            <a:r>
              <a:rPr lang="de-DE" i="1"/>
              <a:t>Assessment Center: Entwicklung, Durchführung, Trends </a:t>
            </a:r>
            <a:r>
              <a:rPr lang="de-DE"/>
              <a:t>(6. Aufl.)</a:t>
            </a:r>
            <a:r>
              <a:rPr lang="de-DE" i="1"/>
              <a:t>.</a:t>
            </a:r>
            <a:r>
              <a:rPr lang="de-DE"/>
              <a:t> Wiesbaden: Springer Gabler.</a:t>
            </a:r>
            <a:endParaRPr lang="en-DE"/>
          </a:p>
          <a:p>
            <a:r>
              <a:rPr lang="de-DE"/>
              <a:t>Quillian, L., Pager, D, Hexel, O.,  Midtbøen, A. (2017). </a:t>
            </a:r>
            <a:r>
              <a:rPr lang="en-GB" i="1"/>
              <a:t>The persistence of racial discrimination in hiring</a:t>
            </a:r>
            <a:r>
              <a:rPr lang="en-GB"/>
              <a:t>, Proceedings of the National Academy of Sciences Oct 2017</a:t>
            </a:r>
            <a:endParaRPr lang="en-DE"/>
          </a:p>
          <a:p>
            <a:r>
              <a:rPr lang="de-DE"/>
              <a:t>Rebitschek, F. G. (2014). </a:t>
            </a:r>
            <a:r>
              <a:rPr lang="de-DE" i="1"/>
              <a:t>Mental repräsentierte Kausalzusammenhänge und die Gedächtnisdynamik beim diagnostischen Schließen. </a:t>
            </a:r>
            <a:r>
              <a:rPr lang="de-DE"/>
              <a:t>Abgerufen</a:t>
            </a:r>
            <a:r>
              <a:rPr lang="de-DE" i="1"/>
              <a:t> </a:t>
            </a:r>
            <a:r>
              <a:rPr lang="de-DE"/>
              <a:t>von</a:t>
            </a:r>
            <a:r>
              <a:rPr lang="de-DE" i="1"/>
              <a:t> </a:t>
            </a:r>
            <a:r>
              <a:rPr lang="de-DE" u="sng">
                <a:hlinkClick r:id="rId4"/>
              </a:rPr>
              <a:t>https://epub.ub.uni-greifswald.de/frontdoor/deliver/index/docId/1420/file/Rebitschek_Dissertation_Bibo.pdf</a:t>
            </a:r>
            <a:endParaRPr lang="en-DE"/>
          </a:p>
          <a:p>
            <a:r>
              <a:rPr lang="de-DE"/>
              <a:t>Röhner, J., Schütz, A. (2021), </a:t>
            </a:r>
            <a:r>
              <a:rPr lang="de-DE" i="1"/>
              <a:t>Implicit Biases mindern Chancengleichheit bei Personalauswahl, Wirtschaftspsychologie-aktuell.de, </a:t>
            </a:r>
            <a:r>
              <a:rPr lang="de-DE"/>
              <a:t>zuletzt abgerufen am 23.01.2022 unter </a:t>
            </a:r>
            <a:r>
              <a:rPr lang="de-DE" i="1" u="sng">
                <a:hlinkClick r:id="rId5"/>
              </a:rPr>
              <a:t>https://www.wirtschaftspsychologie-aktuell.de/magazin/implicit-biases-mindern-chancengleichheit-bei-personalauswahl/179/</a:t>
            </a:r>
            <a:endParaRPr lang="en-DE"/>
          </a:p>
          <a:p>
            <a:r>
              <a:rPr lang="de-DE"/>
              <a:t>Rosenzweig, P. (2008). </a:t>
            </a:r>
            <a:r>
              <a:rPr lang="de-DE" i="1"/>
              <a:t>Der Halo-Effekt: Wie sich Manager täuschen lassen. Offenbach: GABEL</a:t>
            </a:r>
            <a:endParaRPr lang="en-DE"/>
          </a:p>
          <a:p>
            <a:r>
              <a:rPr lang="de-DE"/>
              <a:t>Schmidt-Atzert, L., Krumm, S., Amelang M. (2021). </a:t>
            </a:r>
            <a:r>
              <a:rPr lang="de-DE" i="1"/>
              <a:t>Psychologische Diagnostik</a:t>
            </a:r>
            <a:r>
              <a:rPr lang="de-DE"/>
              <a:t> (6. Aufl.). Berlin, Heidelberg: Springer</a:t>
            </a:r>
            <a:endParaRPr lang="en-DE"/>
          </a:p>
          <a:p>
            <a:r>
              <a:rPr lang="de-DE"/>
              <a:t>Wehner, M. (2013). Günstiges Diversitätsklima hilft Frauen beim Aufstieg.</a:t>
            </a:r>
            <a:r>
              <a:rPr lang="de-DE" i="1"/>
              <a:t> Personal Quarterly. 65(1), </a:t>
            </a:r>
            <a:r>
              <a:rPr lang="de-DE"/>
              <a:t>52</a:t>
            </a:r>
            <a:endParaRPr lang="en-DE"/>
          </a:p>
          <a:p>
            <a:r>
              <a:rPr lang="en-US"/>
              <a:t>Weichselbaumer, D. (2016). </a:t>
            </a:r>
            <a:r>
              <a:rPr lang="en-US" i="1"/>
              <a:t>Discrimination against Female Migrants Wearing Headscarves, </a:t>
            </a:r>
            <a:r>
              <a:rPr lang="en-GB"/>
              <a:t>IZA Discussion Papers No. 10217. </a:t>
            </a:r>
            <a:r>
              <a:rPr lang="de-DE"/>
              <a:t>Bonn: Institute for the Study of Labor </a:t>
            </a:r>
            <a:endParaRPr lang="en-DE"/>
          </a:p>
          <a:p>
            <a:endParaRPr lang="de-DE" sz="1600" i="1" dirty="0"/>
          </a:p>
          <a:p>
            <a:endParaRPr lang="de-DE" sz="2000" i="1" dirty="0"/>
          </a:p>
        </p:txBody>
      </p:sp>
      <p:sp>
        <p:nvSpPr>
          <p:cNvPr id="6" name="Footer Placeholder 5">
            <a:extLst>
              <a:ext uri="{FF2B5EF4-FFF2-40B4-BE49-F238E27FC236}">
                <a16:creationId xmlns:a16="http://schemas.microsoft.com/office/drawing/2014/main" id="{A0B38C99-8408-7843-B9B0-23787438DF6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417256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de-DE"/>
          </a:p>
        </p:txBody>
      </p:sp>
      <p:sp>
        <p:nvSpPr>
          <p:cNvPr id="3" name="Untertitel 2"/>
          <p:cNvSpPr>
            <a:spLocks noGrp="1"/>
          </p:cNvSpPr>
          <p:nvPr>
            <p:ph type="subTitle" idx="1"/>
          </p:nvPr>
        </p:nvSpPr>
        <p:spPr/>
        <p:txBody>
          <a:bodyPr/>
          <a:lstStyle/>
          <a:p>
            <a:endParaRPr lang="de-DE"/>
          </a:p>
        </p:txBody>
      </p:sp>
      <p:pic>
        <p:nvPicPr>
          <p:cNvPr id="4" name="glnmjz5GHjw"/>
          <p:cNvPicPr>
            <a:picLocks noRot="1" noChangeAspect="1"/>
          </p:cNvPicPr>
          <p:nvPr>
            <a:videoFile r:link="rId1"/>
          </p:nvPr>
        </p:nvPicPr>
        <p:blipFill>
          <a:blip r:embed="rId4"/>
          <a:stretch>
            <a:fillRect/>
          </a:stretch>
        </p:blipFill>
        <p:spPr>
          <a:xfrm>
            <a:off x="0" y="0"/>
            <a:ext cx="12191999" cy="6858000"/>
          </a:xfrm>
          <a:prstGeom prst="rect">
            <a:avLst/>
          </a:prstGeom>
        </p:spPr>
      </p:pic>
      <p:sp>
        <p:nvSpPr>
          <p:cNvPr id="7" name="Footer Placeholder 6">
            <a:extLst>
              <a:ext uri="{FF2B5EF4-FFF2-40B4-BE49-F238E27FC236}">
                <a16:creationId xmlns:a16="http://schemas.microsoft.com/office/drawing/2014/main" id="{0AE935BB-F0AE-A749-BA3E-13AF2D744C67}"/>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177153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sz="4400" dirty="0">
                <a:solidFill>
                  <a:srgbClr val="FF0000"/>
                </a:solidFill>
                <a:latin typeface="Segoe UI Emoji" panose="020B0502040204020203" pitchFamily="34" charset="0"/>
                <a:ea typeface="Segoe UI Emoji" panose="020B0502040204020203" pitchFamily="34" charset="0"/>
              </a:rPr>
              <a:t>⁉</a:t>
            </a:r>
            <a:endParaRPr lang="de-DE" sz="4400" dirty="0"/>
          </a:p>
        </p:txBody>
      </p:sp>
      <p:sp>
        <p:nvSpPr>
          <p:cNvPr id="3" name="Untertitel 2"/>
          <p:cNvSpPr>
            <a:spLocks noGrp="1"/>
          </p:cNvSpPr>
          <p:nvPr>
            <p:ph type="subTitle" idx="1"/>
          </p:nvPr>
        </p:nvSpPr>
        <p:spPr/>
        <p:txBody>
          <a:bodyPr>
            <a:normAutofit/>
          </a:bodyPr>
          <a:lstStyle/>
          <a:p>
            <a:pPr algn="ctr"/>
            <a:r>
              <a:rPr lang="de-DE" sz="2000" dirty="0">
                <a:solidFill>
                  <a:srgbClr val="FF0000"/>
                </a:solidFill>
                <a:ea typeface="Segoe UI Emoji" panose="020B0502040204020203" pitchFamily="34" charset="0"/>
              </a:rPr>
              <a:t>Berichten Sie von </a:t>
            </a:r>
            <a:r>
              <a:rPr lang="de-DE" sz="2000" b="1" u="sng" dirty="0">
                <a:solidFill>
                  <a:srgbClr val="FF0000"/>
                </a:solidFill>
                <a:ea typeface="Segoe UI Emoji" panose="020B0502040204020203" pitchFamily="34" charset="0"/>
              </a:rPr>
              <a:t>Ihren Beobachtungen</a:t>
            </a:r>
            <a:r>
              <a:rPr lang="de-DE" sz="2000" dirty="0">
                <a:solidFill>
                  <a:srgbClr val="FF0000"/>
                </a:solidFill>
                <a:ea typeface="Segoe UI Emoji" panose="020B0502040204020203" pitchFamily="34" charset="0"/>
              </a:rPr>
              <a:t>.</a:t>
            </a:r>
          </a:p>
          <a:p>
            <a:pPr algn="ctr"/>
            <a:r>
              <a:rPr lang="de-DE" sz="2000" b="1"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Kommunikationsfähigkeit</a:t>
            </a:r>
          </a:p>
          <a:p>
            <a:pPr algn="ct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Konfliktfähigkeit</a:t>
            </a:r>
          </a:p>
          <a:p>
            <a:pPr algn="ct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Teamfähigkeit</a:t>
            </a:r>
          </a:p>
          <a:p>
            <a:endParaRPr lang="de-DE" sz="2000" b="1" dirty="0">
              <a:solidFill>
                <a:srgbClr val="FF0000"/>
              </a:solidFill>
              <a:latin typeface="Segoe UI Emoji" panose="020B0502040204020203" pitchFamily="34" charset="0"/>
              <a:ea typeface="Segoe UI Emoji" panose="020B0502040204020203" pitchFamily="34" charset="0"/>
            </a:endParaRPr>
          </a:p>
          <a:p>
            <a:r>
              <a:rPr lang="de-DE" sz="2000" b="1" dirty="0">
                <a:solidFill>
                  <a:srgbClr val="FF0000"/>
                </a:solidFill>
                <a:latin typeface="Segoe UI Emoji" panose="020B0502040204020203" pitchFamily="34" charset="0"/>
                <a:ea typeface="Segoe UI Emoji" panose="020B0502040204020203" pitchFamily="34" charset="0"/>
              </a:rPr>
              <a:t>❓</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Wie haben Sie die Ausprägung der jeweiligen Eignungsmerkmale wahrgenommen?</a:t>
            </a:r>
          </a:p>
          <a:p>
            <a:endParaRPr lang="de-DE" sz="2000" dirty="0">
              <a:solidFill>
                <a:srgbClr val="FF0000"/>
              </a:solidFill>
              <a:latin typeface="Segoe UI Emoji" panose="020B0502040204020203" pitchFamily="34" charset="0"/>
              <a:ea typeface="Segoe UI Emoji" panose="020B0502040204020203" pitchFamily="34" charset="0"/>
            </a:endParaRPr>
          </a:p>
          <a:p>
            <a:r>
              <a:rPr lang="de-DE" sz="2000" b="1" dirty="0">
                <a:solidFill>
                  <a:srgbClr val="FF0000"/>
                </a:solidFill>
                <a:latin typeface="Segoe UI Emoji" panose="020B0502040204020203" pitchFamily="34" charset="0"/>
                <a:ea typeface="Segoe UI Emoji" panose="020B0502040204020203" pitchFamily="34" charset="0"/>
              </a:rPr>
              <a:t>❓</a:t>
            </a:r>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Woran machen Sie Ihre Antwort fest?</a:t>
            </a:r>
          </a:p>
          <a:p>
            <a:endParaRPr lang="de-DE" sz="2000" dirty="0">
              <a:solidFill>
                <a:srgbClr val="FF0000"/>
              </a:solidFill>
              <a:latin typeface="Segoe UI Emoji" panose="020B0502040204020203" pitchFamily="34" charset="0"/>
              <a:ea typeface="Segoe UI Emoji" panose="020B0502040204020203" pitchFamily="34" charset="0"/>
            </a:endParaRPr>
          </a:p>
        </p:txBody>
      </p:sp>
      <p:sp>
        <p:nvSpPr>
          <p:cNvPr id="6" name="Footer Placeholder 5">
            <a:extLst>
              <a:ext uri="{FF2B5EF4-FFF2-40B4-BE49-F238E27FC236}">
                <a16:creationId xmlns:a16="http://schemas.microsoft.com/office/drawing/2014/main" id="{CC4CA863-5899-6649-B4C5-AB6A1952A360}"/>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50360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Einführung</a:t>
            </a:r>
          </a:p>
        </p:txBody>
      </p:sp>
      <p:sp>
        <p:nvSpPr>
          <p:cNvPr id="3" name="Untertitel 2"/>
          <p:cNvSpPr>
            <a:spLocks noGrp="1"/>
          </p:cNvSpPr>
          <p:nvPr>
            <p:ph type="subTitle" idx="1"/>
          </p:nvPr>
        </p:nvSpPr>
        <p:spPr/>
        <p:txBody>
          <a:bodyPr>
            <a:normAutofit/>
          </a:bodyPr>
          <a:lstStyle/>
          <a:p>
            <a:r>
              <a:rPr lang="de-DE" sz="2000" b="1" dirty="0"/>
              <a:t>Auswertungsobjektivität</a:t>
            </a:r>
            <a:r>
              <a:rPr lang="de-DE" sz="2000" dirty="0"/>
              <a:t> </a:t>
            </a:r>
            <a:r>
              <a:rPr lang="de-DE" sz="2000" i="1" dirty="0"/>
              <a:t>„(…) bedeutet, gleiche Leistungen im AC müssen auch zu gleichen Beurteilungen führen, unabhängig von der Person des Beobachters und dem Zeitpunkt des AC-Durchlaufs.“ </a:t>
            </a:r>
            <a:r>
              <a:rPr lang="de-DE" sz="1200" dirty="0"/>
              <a:t>(Obermann, 2018, S.191)</a:t>
            </a:r>
          </a:p>
          <a:p>
            <a:endParaRPr lang="de-DE" sz="2000" dirty="0"/>
          </a:p>
          <a:p>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Wie kann diese Anforderung gewährleistet werden?</a:t>
            </a:r>
          </a:p>
          <a:p>
            <a:r>
              <a:rPr lang="de-DE" sz="2000" dirty="0">
                <a:solidFill>
                  <a:srgbClr val="FF0000"/>
                </a:solidFill>
                <a:latin typeface="Segoe UI Emoji" panose="020B0502040204020203" pitchFamily="34" charset="0"/>
                <a:ea typeface="Segoe UI Emoji" panose="020B0502040204020203" pitchFamily="34" charset="0"/>
              </a:rPr>
              <a:t>→ </a:t>
            </a:r>
            <a:r>
              <a:rPr lang="de-DE" sz="2000" dirty="0">
                <a:solidFill>
                  <a:srgbClr val="FF0000"/>
                </a:solidFill>
                <a:ea typeface="Segoe UI Emoji" panose="020B0502040204020203" pitchFamily="34" charset="0"/>
              </a:rPr>
              <a:t>Woran liegt es, dass unsere getroffenen Aussagen, bezüglich der zu beobachtenden</a:t>
            </a:r>
          </a:p>
          <a:p>
            <a:r>
              <a:rPr lang="de-DE" sz="2000" dirty="0">
                <a:solidFill>
                  <a:srgbClr val="FF0000"/>
                </a:solidFill>
                <a:ea typeface="Segoe UI Emoji" panose="020B0502040204020203" pitchFamily="34" charset="0"/>
              </a:rPr>
              <a:t>    Eignungsmerkmale, in vorherigem Beispiel, mit einer hohen Wahrscheinlichkeit keine</a:t>
            </a:r>
          </a:p>
          <a:p>
            <a:r>
              <a:rPr lang="de-DE" sz="2000" dirty="0">
                <a:solidFill>
                  <a:srgbClr val="FF0000"/>
                </a:solidFill>
                <a:ea typeface="Segoe UI Emoji" panose="020B0502040204020203" pitchFamily="34" charset="0"/>
              </a:rPr>
              <a:t>    hohe Gültigkeit haben?</a:t>
            </a:r>
          </a:p>
          <a:p>
            <a:endParaRPr lang="de-DE" sz="2000" dirty="0">
              <a:solidFill>
                <a:srgbClr val="FF0000"/>
              </a:solidFill>
            </a:endParaRPr>
          </a:p>
          <a:p>
            <a:endParaRPr lang="de-DE" sz="2000" dirty="0"/>
          </a:p>
          <a:p>
            <a:endParaRPr lang="de-DE" sz="2000" dirty="0"/>
          </a:p>
        </p:txBody>
      </p:sp>
      <p:sp>
        <p:nvSpPr>
          <p:cNvPr id="6" name="Footer Placeholder 5">
            <a:extLst>
              <a:ext uri="{FF2B5EF4-FFF2-40B4-BE49-F238E27FC236}">
                <a16:creationId xmlns:a16="http://schemas.microsoft.com/office/drawing/2014/main" id="{87F18278-B6AC-1B49-B7A4-B63E3B6C999A}"/>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19142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Einführung</a:t>
            </a:r>
          </a:p>
        </p:txBody>
      </p:sp>
      <p:sp>
        <p:nvSpPr>
          <p:cNvPr id="3" name="Untertitel 2"/>
          <p:cNvSpPr>
            <a:spLocks noGrp="1"/>
          </p:cNvSpPr>
          <p:nvPr>
            <p:ph type="subTitle" idx="1"/>
          </p:nvPr>
        </p:nvSpPr>
        <p:spPr/>
        <p:txBody>
          <a:bodyPr>
            <a:normAutofit fontScale="92500" lnSpcReduction="20000"/>
          </a:bodyPr>
          <a:lstStyle/>
          <a:p>
            <a:r>
              <a:rPr lang="de-DE" sz="2200" b="1" dirty="0">
                <a:sym typeface="Wingdings" pitchFamily="2" charset="2"/>
              </a:rPr>
              <a:t>Keine</a:t>
            </a:r>
            <a:r>
              <a:rPr lang="de-DE" sz="2200" dirty="0">
                <a:sym typeface="Wingdings" pitchFamily="2" charset="2"/>
              </a:rPr>
              <a:t> </a:t>
            </a:r>
            <a:r>
              <a:rPr lang="de-DE" sz="2200" b="1" dirty="0">
                <a:sym typeface="Wingdings" pitchFamily="2" charset="2"/>
              </a:rPr>
              <a:t>passenden</a:t>
            </a:r>
            <a:r>
              <a:rPr lang="de-DE" sz="2200" dirty="0">
                <a:sym typeface="Wingdings" pitchFamily="2" charset="2"/>
              </a:rPr>
              <a:t> </a:t>
            </a:r>
            <a:r>
              <a:rPr lang="de-DE" sz="2200" b="1" dirty="0">
                <a:sym typeface="Wingdings" pitchFamily="2" charset="2"/>
              </a:rPr>
              <a:t>Rahmenbedingungen</a:t>
            </a:r>
          </a:p>
          <a:p>
            <a:r>
              <a:rPr lang="de-DE" sz="2200"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sym typeface="Wingdings" pitchFamily="2" charset="2"/>
              </a:rPr>
              <a:t>Konfliktfähigkeit beobachten ohne Konflikt?</a:t>
            </a:r>
          </a:p>
          <a:p>
            <a:r>
              <a:rPr lang="de-DE" sz="2200"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sym typeface="Wingdings" pitchFamily="2" charset="2"/>
              </a:rPr>
              <a:t>5 Eignungsmerkmale pro Beobachter und pro Übung?</a:t>
            </a:r>
          </a:p>
          <a:p>
            <a:r>
              <a:rPr lang="de-DE" sz="2200" b="1" dirty="0">
                <a:sym typeface="Wingdings" pitchFamily="2" charset="2"/>
              </a:rPr>
              <a:t>Kein Training</a:t>
            </a:r>
          </a:p>
          <a:p>
            <a:r>
              <a:rPr lang="de-DE" sz="2200" b="1"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Kennen Sie häufige Fehlerquellen der Verhaltensbeurteilung?</a:t>
            </a:r>
          </a:p>
          <a:p>
            <a:r>
              <a:rPr lang="de-DE" sz="2200" b="1" dirty="0">
                <a:ea typeface="Segoe UI Emoji" panose="020B0502040204020203" pitchFamily="34" charset="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Welche Beobachtungen dürfen zu Beurteilungszwecken ausgewertet 	  	     werden?</a:t>
            </a:r>
            <a:endParaRPr lang="de-DE" sz="2200" dirty="0">
              <a:sym typeface="Wingdings" pitchFamily="2" charset="2"/>
            </a:endParaRPr>
          </a:p>
          <a:p>
            <a:endParaRPr lang="de-DE" sz="2200" b="1" dirty="0">
              <a:sym typeface="Wingdings" pitchFamily="2" charset="2"/>
            </a:endParaRPr>
          </a:p>
          <a:p>
            <a:r>
              <a:rPr lang="de-DE" sz="2200" b="1" dirty="0">
                <a:sym typeface="Wingdings" pitchFamily="2" charset="2"/>
              </a:rPr>
              <a:t>Alltagsbeobachtung</a:t>
            </a:r>
            <a:r>
              <a:rPr lang="de-DE" sz="2200" dirty="0">
                <a:sym typeface="Wingdings" pitchFamily="2" charset="2"/>
              </a:rPr>
              <a:t> </a:t>
            </a:r>
            <a:r>
              <a:rPr lang="de-DE" sz="2200" b="1" dirty="0">
                <a:sym typeface="Wingdings" pitchFamily="2" charset="2"/>
              </a:rPr>
              <a:t>statt systematischer Verhaltensbeobachtung</a:t>
            </a:r>
          </a:p>
          <a:p>
            <a:r>
              <a:rPr lang="de-DE" sz="2200" b="1" dirty="0">
                <a:sym typeface="Wingdings" pitchFamily="2" charset="2"/>
              </a:rPr>
              <a:t>	 </a:t>
            </a:r>
            <a:r>
              <a:rPr lang="de-DE" sz="2200" dirty="0">
                <a:latin typeface="Segoe UI Emoji" panose="020B0502040204020203" pitchFamily="34" charset="0"/>
                <a:ea typeface="Segoe UI Emoji" panose="020B0502040204020203" pitchFamily="34" charset="0"/>
                <a:sym typeface="Wingdings" pitchFamily="2" charset="2"/>
              </a:rPr>
              <a:t>→</a:t>
            </a:r>
            <a:r>
              <a:rPr lang="de-DE" sz="2200" b="1" dirty="0">
                <a:latin typeface="Segoe UI Emoji" panose="020B0502040204020203" pitchFamily="34" charset="0"/>
                <a:ea typeface="Segoe UI Emoji" panose="020B0502040204020203" pitchFamily="34" charset="0"/>
                <a:sym typeface="Wingdings" pitchFamily="2" charset="2"/>
              </a:rPr>
              <a:t> </a:t>
            </a:r>
            <a:r>
              <a:rPr lang="de-DE" sz="2200" dirty="0">
                <a:ea typeface="Segoe UI Emoji" panose="020B0502040204020203" pitchFamily="34" charset="0"/>
                <a:sym typeface="Wingdings" pitchFamily="2" charset="2"/>
              </a:rPr>
              <a:t>abstraktes Eignungsmerkmal (nicht direkt beobachtbar)</a:t>
            </a:r>
          </a:p>
          <a:p>
            <a:endParaRPr lang="de-DE" sz="2000" b="1" dirty="0">
              <a:sym typeface="Wingdings" pitchFamily="2" charset="2"/>
            </a:endParaRPr>
          </a:p>
          <a:p>
            <a:endParaRPr lang="de-DE" sz="2000" dirty="0">
              <a:sym typeface="Wingdings" pitchFamily="2" charset="2"/>
            </a:endParaRPr>
          </a:p>
          <a:p>
            <a:endParaRPr lang="de-DE" dirty="0">
              <a:sym typeface="Wingdings" pitchFamily="2" charset="2"/>
            </a:endParaRPr>
          </a:p>
          <a:p>
            <a:endParaRPr lang="de-DE" dirty="0"/>
          </a:p>
        </p:txBody>
      </p:sp>
      <p:sp>
        <p:nvSpPr>
          <p:cNvPr id="6" name="Footer Placeholder 5">
            <a:extLst>
              <a:ext uri="{FF2B5EF4-FFF2-40B4-BE49-F238E27FC236}">
                <a16:creationId xmlns:a16="http://schemas.microsoft.com/office/drawing/2014/main" id="{2559AC1B-493E-604B-AF1F-173CAC35593E}"/>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85460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pPr algn="ctr"/>
            <a:r>
              <a:rPr lang="de-DE" dirty="0"/>
              <a:t>Einführung</a:t>
            </a:r>
          </a:p>
        </p:txBody>
      </p:sp>
      <p:sp>
        <p:nvSpPr>
          <p:cNvPr id="3" name="Untertitel 2"/>
          <p:cNvSpPr>
            <a:spLocks noGrp="1"/>
          </p:cNvSpPr>
          <p:nvPr>
            <p:ph type="subTitle" idx="1"/>
          </p:nvPr>
        </p:nvSpPr>
        <p:spPr/>
        <p:txBody>
          <a:bodyPr>
            <a:normAutofit/>
          </a:bodyPr>
          <a:lstStyle/>
          <a:p>
            <a:endParaRPr lang="de-DE" sz="1200" dirty="0"/>
          </a:p>
        </p:txBody>
      </p:sp>
      <p:graphicFrame>
        <p:nvGraphicFramePr>
          <p:cNvPr id="8" name="Diagramm 7"/>
          <p:cNvGraphicFramePr/>
          <p:nvPr>
            <p:extLst>
              <p:ext uri="{D42A27DB-BD31-4B8C-83A1-F6EECF244321}">
                <p14:modId xmlns:p14="http://schemas.microsoft.com/office/powerpoint/2010/main" val="881815501"/>
              </p:ext>
            </p:extLst>
          </p:nvPr>
        </p:nvGraphicFramePr>
        <p:xfrm>
          <a:off x="1623665" y="693540"/>
          <a:ext cx="9148838" cy="56628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3247C48B-933D-A44A-880C-12AC342806D7}"/>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383234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a:bodyPr>
          <a:lstStyle/>
          <a:p>
            <a:pPr algn="ctr"/>
            <a:r>
              <a:rPr lang="de-DE" dirty="0"/>
              <a:t>Verhaltensnahe Operationalisierung</a:t>
            </a:r>
          </a:p>
        </p:txBody>
      </p:sp>
      <p:sp>
        <p:nvSpPr>
          <p:cNvPr id="3" name="Untertitel 2"/>
          <p:cNvSpPr>
            <a:spLocks noGrp="1"/>
          </p:cNvSpPr>
          <p:nvPr>
            <p:ph type="subTitle" idx="1"/>
          </p:nvPr>
        </p:nvSpPr>
        <p:spPr/>
        <p:txBody>
          <a:bodyPr/>
          <a:lstStyle/>
          <a:p>
            <a:pPr algn="ctr"/>
            <a:endParaRPr lang="de-DE" sz="2000" b="1" dirty="0"/>
          </a:p>
          <a:p>
            <a:pPr algn="ctr"/>
            <a:endParaRPr lang="de-DE" sz="2000" b="1"/>
          </a:p>
          <a:p>
            <a:pPr algn="ctr"/>
            <a:r>
              <a:rPr lang="de-DE" sz="2000" b="1"/>
              <a:t>„</a:t>
            </a:r>
            <a:r>
              <a:rPr lang="de-DE" sz="2000" b="1" i="1" dirty="0"/>
              <a:t>Verhaltensnahe Operationalisierungen beschreiben Verhaltensweisen, die einen Menschen, der über das infrage kommende Eignungsmerkmal verfügt, im Allgemeinen auszeichnen.</a:t>
            </a:r>
            <a:r>
              <a:rPr lang="de-DE" sz="2000" b="1" dirty="0"/>
              <a:t>“ </a:t>
            </a:r>
          </a:p>
          <a:p>
            <a:pPr algn="ctr"/>
            <a:r>
              <a:rPr lang="de-DE" sz="1100" dirty="0"/>
              <a:t>(Diagnostik- und Testkuratorium, 2018, S. 30)</a:t>
            </a:r>
          </a:p>
          <a:p>
            <a:pPr algn="ctr"/>
            <a:endParaRPr lang="de-DE" sz="1600" dirty="0"/>
          </a:p>
          <a:p>
            <a:endParaRPr lang="de-DE" sz="1600" dirty="0"/>
          </a:p>
        </p:txBody>
      </p:sp>
      <p:sp>
        <p:nvSpPr>
          <p:cNvPr id="6" name="Footer Placeholder 5">
            <a:extLst>
              <a:ext uri="{FF2B5EF4-FFF2-40B4-BE49-F238E27FC236}">
                <a16:creationId xmlns:a16="http://schemas.microsoft.com/office/drawing/2014/main" id="{A3200471-16C0-2745-8F6E-3D923E883B74}"/>
              </a:ext>
            </a:extLst>
          </p:cNvPr>
          <p:cNvSpPr>
            <a:spLocks noGrp="1"/>
          </p:cNvSpPr>
          <p:nvPr>
            <p:ph type="ftr" sz="quarter" idx="11"/>
          </p:nvPr>
        </p:nvSpPr>
        <p:spPr/>
        <p:txBody>
          <a:bodyPr/>
          <a:lstStyle/>
          <a:p>
            <a:r>
              <a:rPr lang="de-DE"/>
              <a:t>Seminar Personalauswahl - Beobachtertraining</a:t>
            </a:r>
            <a:endParaRPr lang="de-DE" dirty="0"/>
          </a:p>
        </p:txBody>
      </p:sp>
    </p:spTree>
    <p:extLst>
      <p:ext uri="{BB962C8B-B14F-4D97-AF65-F5344CB8AC3E}">
        <p14:creationId xmlns:p14="http://schemas.microsoft.com/office/powerpoint/2010/main" val="21732701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1921</Words>
  <Application>Microsoft Macintosh PowerPoint</Application>
  <PresentationFormat>Widescreen</PresentationFormat>
  <Paragraphs>259</Paragraphs>
  <Slides>31</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Noto Sans </vt:lpstr>
      <vt:lpstr>Segoe UI Emoji</vt:lpstr>
      <vt:lpstr>Wingdings</vt:lpstr>
      <vt:lpstr>Office</vt:lpstr>
      <vt:lpstr>Seminar Personalauswahl  Das Beobachtertraining</vt:lpstr>
      <vt:lpstr>Überblick</vt:lpstr>
      <vt:lpstr>⁉ </vt:lpstr>
      <vt:lpstr>PowerPoint Presentation</vt:lpstr>
      <vt:lpstr>⁉</vt:lpstr>
      <vt:lpstr>Einführung</vt:lpstr>
      <vt:lpstr>Einführung</vt:lpstr>
      <vt:lpstr>Einführung</vt:lpstr>
      <vt:lpstr>Verhaltensnahe Operationalisierung</vt:lpstr>
      <vt:lpstr>Verhaltensnahe Operationalisierung</vt:lpstr>
      <vt:lpstr>Verhaltensnahe Operationalisierung</vt:lpstr>
      <vt:lpstr>Verhaltensnahe Operationalisierung</vt:lpstr>
      <vt:lpstr>Verhaltensnahe Operationalisierung</vt:lpstr>
      <vt:lpstr>Fehlerquellen</vt:lpstr>
      <vt:lpstr>Fehlerquellen</vt:lpstr>
      <vt:lpstr>Fehlerquellen</vt:lpstr>
      <vt:lpstr>Fehlerquellen</vt:lpstr>
      <vt:lpstr>Fehlerquellen</vt:lpstr>
      <vt:lpstr>AGG - Allgemeines Gleichbehandlungs-gesetz</vt:lpstr>
      <vt:lpstr>Situation</vt:lpstr>
      <vt:lpstr>AGG - Recap</vt:lpstr>
      <vt:lpstr>Herausforderungen</vt:lpstr>
      <vt:lpstr>Aktuelle Forschungserkenntnisse (1/2) </vt:lpstr>
      <vt:lpstr>Aktuelle Forschungserkenntnisse (2/2) </vt:lpstr>
      <vt:lpstr>Implicit Biases</vt:lpstr>
      <vt:lpstr>Projekt Implicit - Selbsttest</vt:lpstr>
      <vt:lpstr>Arbeitsbedingungen optimieren</vt:lpstr>
      <vt:lpstr>Fallbeispiele</vt:lpstr>
      <vt:lpstr>Auflösung Fallbeispiel 1</vt:lpstr>
      <vt:lpstr>Auflösung Fallbeispiel 2</vt:lpstr>
      <vt:lpstr>Literaturverzeichnis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2020-05-25T14:13:29Z</dcterms:created>
  <dcterms:modified xsi:type="dcterms:W3CDTF">2022-01-23T15:50:36Z</dcterms:modified>
</cp:coreProperties>
</file>